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95" r:id="rId4"/>
    <p:sldId id="259" r:id="rId5"/>
    <p:sldId id="281" r:id="rId6"/>
    <p:sldId id="261" r:id="rId7"/>
    <p:sldId id="262" r:id="rId8"/>
    <p:sldId id="282" r:id="rId9"/>
    <p:sldId id="284" r:id="rId10"/>
    <p:sldId id="280" r:id="rId11"/>
    <p:sldId id="264" r:id="rId12"/>
    <p:sldId id="265" r:id="rId13"/>
    <p:sldId id="267" r:id="rId14"/>
    <p:sldId id="268" r:id="rId15"/>
    <p:sldId id="275" r:id="rId16"/>
    <p:sldId id="298" r:id="rId17"/>
    <p:sldId id="276" r:id="rId18"/>
    <p:sldId id="272" r:id="rId19"/>
    <p:sldId id="288" r:id="rId20"/>
    <p:sldId id="273" r:id="rId21"/>
    <p:sldId id="274" r:id="rId22"/>
    <p:sldId id="299" r:id="rId23"/>
    <p:sldId id="300" r:id="rId2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2" autoAdjust="0"/>
    <p:restoredTop sz="94660" autoAdjust="0"/>
  </p:normalViewPr>
  <p:slideViewPr>
    <p:cSldViewPr snapToGrid="0">
      <p:cViewPr varScale="1">
        <p:scale>
          <a:sx n="63" d="100"/>
          <a:sy n="63" d="100"/>
        </p:scale>
        <p:origin x="16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33B66-EF69-4085-80F6-CEE8A131285C}" type="doc">
      <dgm:prSet loTypeId="urn:microsoft.com/office/officeart/2005/8/layout/bProcess4" loCatId="process" qsTypeId="urn:microsoft.com/office/officeart/2005/8/quickstyle/simple1" qsCatId="simple" csTypeId="urn:microsoft.com/office/officeart/2005/8/colors/colorful5" csCatId="colorful" phldr="1"/>
      <dgm:spPr/>
    </dgm:pt>
    <dgm:pt modelId="{8DB1BB06-1EBA-43EA-A8E7-66392059BC0B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Taxpayer</a:t>
          </a:r>
          <a:endParaRPr lang="en-US" sz="20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A9C1F30E-81BA-4C6E-907E-D1B144081D9D}" type="parTrans" cxnId="{E1788352-D418-465B-A153-AE87F1D49339}">
      <dgm:prSet/>
      <dgm:spPr/>
      <dgm:t>
        <a:bodyPr/>
        <a:lstStyle/>
        <a:p>
          <a:endParaRPr lang="en-US"/>
        </a:p>
      </dgm:t>
    </dgm:pt>
    <dgm:pt modelId="{1847C749-9CCA-4B74-92E1-F344FCBFA84C}" type="sibTrans" cxnId="{E1788352-D418-465B-A153-AE87F1D49339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64932B40-ED93-43A5-866F-8318EFB9EBC1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r>
            <a:rPr lang="en-US" sz="20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GSTN</a:t>
          </a:r>
          <a:endParaRPr lang="en-US" sz="20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01038B99-8220-41E3-B970-69295F98EE60}" type="parTrans" cxnId="{A9BFA154-325B-4AAE-B2B2-3F70A2953EB9}">
      <dgm:prSet/>
      <dgm:spPr/>
      <dgm:t>
        <a:bodyPr/>
        <a:lstStyle/>
        <a:p>
          <a:endParaRPr lang="en-US"/>
        </a:p>
      </dgm:t>
    </dgm:pt>
    <dgm:pt modelId="{ADAC615E-2670-4AA1-9C9A-D2A24BF441BC}" type="sibTrans" cxnId="{A9BFA154-325B-4AAE-B2B2-3F70A2953EB9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A60D41AF-0CC9-4418-92BC-E77B37634FF6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 </a:t>
          </a:r>
        </a:p>
        <a:p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Invoice Details upload from 1</a:t>
          </a:r>
          <a:r>
            <a:rPr lang="en-US" sz="1800" b="1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st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July to 10</a:t>
          </a:r>
          <a:r>
            <a:rPr lang="en-US" sz="1800" b="1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 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of August</a:t>
          </a:r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D7E4FD62-2583-422F-B82C-502B5476270B}" type="parTrans" cxnId="{594C2CF6-F8A8-4D49-BFB7-8335161C7815}">
      <dgm:prSet/>
      <dgm:spPr/>
      <dgm:t>
        <a:bodyPr/>
        <a:lstStyle/>
        <a:p>
          <a:endParaRPr lang="en-US"/>
        </a:p>
      </dgm:t>
    </dgm:pt>
    <dgm:pt modelId="{E63FEE7B-3C11-44C0-A923-7089E9BF59AA}" type="sibTrans" cxnId="{594C2CF6-F8A8-4D49-BFB7-8335161C7815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186EF786-4C5B-429A-A369-16445770A9F0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</a:t>
          </a:r>
        </a:p>
        <a:p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File GSTR-I by 10</a:t>
          </a:r>
          <a:r>
            <a:rPr lang="en-US" sz="1800" b="1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 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of August</a:t>
          </a:r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3750D4C8-EFA5-492E-BE59-D7060FE5701F}" type="parTrans" cxnId="{3ADD2610-3A51-4F0A-8008-2994A54E437E}">
      <dgm:prSet/>
      <dgm:spPr/>
      <dgm:t>
        <a:bodyPr/>
        <a:lstStyle/>
        <a:p>
          <a:endParaRPr lang="en-US"/>
        </a:p>
      </dgm:t>
    </dgm:pt>
    <dgm:pt modelId="{9D29CE1B-D387-4FAD-B638-2027E1AA09F4}" type="sibTrans" cxnId="{3ADD2610-3A51-4F0A-8008-2994A54E437E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1355DFA0-6F90-4ABC-AED5-F59DEABD544D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6">
            <a:lumMod val="50000"/>
          </a:schemeClr>
        </a:solidFill>
        <a:ln>
          <a:noFill/>
        </a:ln>
      </dgm:spPr>
      <dgm:t>
        <a:bodyPr/>
        <a:lstStyle/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Auto-Population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invoice details in GSTR-2 of recipient</a:t>
          </a:r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F471E50A-BB3A-471A-BAA4-1F55793120BB}" type="parTrans" cxnId="{98232D19-6AEE-47B0-B336-28BA15B3D5B7}">
      <dgm:prSet/>
      <dgm:spPr/>
      <dgm:t>
        <a:bodyPr/>
        <a:lstStyle/>
        <a:p>
          <a:endParaRPr lang="en-US"/>
        </a:p>
      </dgm:t>
    </dgm:pt>
    <dgm:pt modelId="{4C32EA38-FA7E-4AB0-BF36-E2BE9F931C75}" type="sibTrans" cxnId="{98232D19-6AEE-47B0-B336-28BA15B3D5B7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D5C73F42-957F-4318-B6B3-F21CDAB0EE27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endParaRPr lang="en-US" sz="1800" b="1" u="sng" dirty="0" smtClean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Recipient</a:t>
          </a:r>
        </a:p>
        <a:p>
          <a:r>
            <a:rPr lang="en-US" sz="1800" b="1" u="none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Amend or modify and file  GSTR-2  by 15</a:t>
          </a:r>
          <a:r>
            <a:rPr lang="en-US" sz="1800" b="1" u="none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u="none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August</a:t>
          </a:r>
        </a:p>
        <a:p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</a:t>
          </a:r>
        </a:p>
        <a:p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69406280-7572-42E2-8F2A-DA2E47E55066}" type="parTrans" cxnId="{C80D466F-0DA3-40B2-9AB7-2514B222E374}">
      <dgm:prSet/>
      <dgm:spPr/>
      <dgm:t>
        <a:bodyPr/>
        <a:lstStyle/>
        <a:p>
          <a:endParaRPr lang="en-US"/>
        </a:p>
      </dgm:t>
    </dgm:pt>
    <dgm:pt modelId="{30954453-FC59-4B09-95D9-FB4D2813A517}" type="sibTrans" cxnId="{C80D466F-0DA3-40B2-9AB7-2514B222E374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3FE8AA22-3B9D-4189-8A3F-3DAD2DEB7490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/>
      </dgm:spPr>
      <dgm:t>
        <a:bodyPr/>
        <a:lstStyle/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 and Recipient</a:t>
          </a:r>
        </a:p>
        <a:p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To reconcile details by 17</a:t>
          </a:r>
          <a:r>
            <a:rPr lang="en-US" sz="1800" b="1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August </a:t>
          </a:r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1BA39EA7-96FD-45B2-AF3A-8C080DA08D4F}" type="parTrans" cxnId="{0F391D7D-453F-4743-BB3C-F734F28C2856}">
      <dgm:prSet/>
      <dgm:spPr/>
      <dgm:t>
        <a:bodyPr/>
        <a:lstStyle/>
        <a:p>
          <a:endParaRPr lang="en-US"/>
        </a:p>
      </dgm:t>
    </dgm:pt>
    <dgm:pt modelId="{AECE6B89-99DB-4E00-92AC-E7B7F077A5B5}" type="sibTrans" cxnId="{0F391D7D-453F-4743-BB3C-F734F28C2856}">
      <dgm:prSet/>
      <dgm:spPr>
        <a:solidFill>
          <a:schemeClr val="accent1"/>
        </a:solidFill>
      </dgm:spPr>
      <dgm:t>
        <a:bodyPr/>
        <a:lstStyle/>
        <a:p>
          <a:endParaRPr lang="en-US"/>
        </a:p>
      </dgm:t>
    </dgm:pt>
    <dgm:pt modelId="{CE9EA96F-6B16-4578-A1FB-675AC2C3184B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chemeClr val="accent6">
            <a:lumMod val="50000"/>
          </a:schemeClr>
        </a:solidFill>
        <a:ln>
          <a:noFill/>
        </a:ln>
      </dgm:spPr>
      <dgm:t>
        <a:bodyPr/>
        <a:lstStyle/>
        <a:p>
          <a:r>
            <a:rPr lang="en-US" sz="1800" b="1" u="sng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</a:t>
          </a:r>
        </a:p>
        <a:p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File GSTR-3 by 20</a:t>
          </a:r>
          <a:r>
            <a:rPr lang="en-US" sz="1800" b="1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 August &amp; pay tax</a:t>
          </a:r>
          <a:endParaRPr lang="en-US" sz="1800" b="1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gm:t>
    </dgm:pt>
    <dgm:pt modelId="{B518602A-E8E7-4B7C-9E8F-846FB5A60313}" type="parTrans" cxnId="{27275D8D-B83A-427A-9307-798BE3BECF56}">
      <dgm:prSet/>
      <dgm:spPr/>
      <dgm:t>
        <a:bodyPr/>
        <a:lstStyle/>
        <a:p>
          <a:endParaRPr lang="en-US"/>
        </a:p>
      </dgm:t>
    </dgm:pt>
    <dgm:pt modelId="{17492E55-5702-48D7-9C57-86B418DFD4AF}" type="sibTrans" cxnId="{27275D8D-B83A-427A-9307-798BE3BECF56}">
      <dgm:prSet/>
      <dgm:spPr/>
      <dgm:t>
        <a:bodyPr/>
        <a:lstStyle/>
        <a:p>
          <a:endParaRPr lang="en-US"/>
        </a:p>
      </dgm:t>
    </dgm:pt>
    <dgm:pt modelId="{437F7C29-0D8C-4D11-8A69-4F646C79942A}" type="pres">
      <dgm:prSet presAssocID="{34133B66-EF69-4085-80F6-CEE8A131285C}" presName="Name0" presStyleCnt="0">
        <dgm:presLayoutVars>
          <dgm:dir/>
          <dgm:resizeHandles/>
        </dgm:presLayoutVars>
      </dgm:prSet>
      <dgm:spPr/>
    </dgm:pt>
    <dgm:pt modelId="{B76EAE3B-8B23-47B8-976A-B3627A5AD331}" type="pres">
      <dgm:prSet presAssocID="{8DB1BB06-1EBA-43EA-A8E7-66392059BC0B}" presName="compNode" presStyleCnt="0"/>
      <dgm:spPr/>
    </dgm:pt>
    <dgm:pt modelId="{265B70E3-F101-4037-8F51-D39FD7915BD6}" type="pres">
      <dgm:prSet presAssocID="{8DB1BB06-1EBA-43EA-A8E7-66392059BC0B}" presName="dummyConnPt" presStyleCnt="0"/>
      <dgm:spPr/>
    </dgm:pt>
    <dgm:pt modelId="{278086A7-C243-43F2-8E23-D633D698FFA9}" type="pres">
      <dgm:prSet presAssocID="{8DB1BB06-1EBA-43EA-A8E7-66392059BC0B}" presName="node" presStyleLbl="node1" presStyleIdx="0" presStyleCnt="8" custScaleY="53731" custLinFactY="-63715" custLinFactNeighborX="-253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0CBAF-EB9C-46B4-8242-413A4BE52B94}" type="pres">
      <dgm:prSet presAssocID="{1847C749-9CCA-4B74-92E1-F344FCBFA84C}" presName="sibTrans" presStyleLbl="bgSibTrans2D1" presStyleIdx="0" presStyleCnt="7" custAng="82028" custLinFactNeighborX="1496"/>
      <dgm:spPr/>
      <dgm:t>
        <a:bodyPr/>
        <a:lstStyle/>
        <a:p>
          <a:endParaRPr lang="en-US"/>
        </a:p>
      </dgm:t>
    </dgm:pt>
    <dgm:pt modelId="{0D1819D0-2257-4973-B7D8-D0E9A1EC20CE}" type="pres">
      <dgm:prSet presAssocID="{64932B40-ED93-43A5-866F-8318EFB9EBC1}" presName="compNode" presStyleCnt="0"/>
      <dgm:spPr/>
    </dgm:pt>
    <dgm:pt modelId="{F5B3DF89-26E5-47F0-8C45-349D69F6EE09}" type="pres">
      <dgm:prSet presAssocID="{64932B40-ED93-43A5-866F-8318EFB9EBC1}" presName="dummyConnPt" presStyleCnt="0"/>
      <dgm:spPr/>
    </dgm:pt>
    <dgm:pt modelId="{10A8B808-1C56-4E09-BC0F-BBEB9F455546}" type="pres">
      <dgm:prSet presAssocID="{64932B40-ED93-43A5-866F-8318EFB9EBC1}" presName="node" presStyleLbl="node1" presStyleIdx="1" presStyleCnt="8" custScaleY="43615" custLinFactNeighborY="-93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5CD37-A13C-4704-8EBF-0BE317649E2C}" type="pres">
      <dgm:prSet presAssocID="{ADAC615E-2670-4AA1-9C9A-D2A24BF441BC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F860F4F-B6DF-4DD8-B5B4-F1AF148CC82F}" type="pres">
      <dgm:prSet presAssocID="{A60D41AF-0CC9-4418-92BC-E77B37634FF6}" presName="compNode" presStyleCnt="0"/>
      <dgm:spPr/>
    </dgm:pt>
    <dgm:pt modelId="{CFC576B5-FA62-43B5-9B25-67BE80BBA01C}" type="pres">
      <dgm:prSet presAssocID="{A60D41AF-0CC9-4418-92BC-E77B37634FF6}" presName="dummyConnPt" presStyleCnt="0"/>
      <dgm:spPr/>
    </dgm:pt>
    <dgm:pt modelId="{E576551E-887C-4500-B98A-EF029A715DD2}" type="pres">
      <dgm:prSet presAssocID="{A60D41AF-0CC9-4418-92BC-E77B37634FF6}" presName="node" presStyleLbl="node1" presStyleIdx="2" presStyleCnt="8" custScaleX="107974" custScaleY="119154" custLinFactNeighborY="103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C9C0E-0833-4E25-99A6-04F12E21D897}" type="pres">
      <dgm:prSet presAssocID="{E63FEE7B-3C11-44C0-A923-7089E9BF59AA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CBCC86E1-0EB8-4D9B-BD4C-B9031C46D6AC}" type="pres">
      <dgm:prSet presAssocID="{186EF786-4C5B-429A-A369-16445770A9F0}" presName="compNode" presStyleCnt="0"/>
      <dgm:spPr/>
    </dgm:pt>
    <dgm:pt modelId="{ABCE8408-E406-408D-B1BB-0E22DEDA431E}" type="pres">
      <dgm:prSet presAssocID="{186EF786-4C5B-429A-A369-16445770A9F0}" presName="dummyConnPt" presStyleCnt="0"/>
      <dgm:spPr/>
    </dgm:pt>
    <dgm:pt modelId="{6B4F5094-0DE3-4F67-A6D7-36B08CA6CD32}" type="pres">
      <dgm:prSet presAssocID="{186EF786-4C5B-429A-A369-16445770A9F0}" presName="node" presStyleLbl="node1" presStyleIdx="3" presStyleCnt="8" custScaleY="113847" custLinFactNeighborY="-6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DDF75-E919-4535-BDAD-05B6EB0F101D}" type="pres">
      <dgm:prSet presAssocID="{9D29CE1B-D387-4FAD-B638-2027E1AA09F4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E4D90D17-6247-449B-9457-7C5CB96A9439}" type="pres">
      <dgm:prSet presAssocID="{1355DFA0-6F90-4ABC-AED5-F59DEABD544D}" presName="compNode" presStyleCnt="0"/>
      <dgm:spPr/>
    </dgm:pt>
    <dgm:pt modelId="{0D17AC80-91FC-4B44-8CB2-A37B8EF9F95C}" type="pres">
      <dgm:prSet presAssocID="{1355DFA0-6F90-4ABC-AED5-F59DEABD544D}" presName="dummyConnPt" presStyleCnt="0"/>
      <dgm:spPr/>
    </dgm:pt>
    <dgm:pt modelId="{18A0DB31-4771-4EE4-B0F5-60F8790D3E9C}" type="pres">
      <dgm:prSet presAssocID="{1355DFA0-6F90-4ABC-AED5-F59DEABD544D}" presName="node" presStyleLbl="node1" presStyleIdx="4" presStyleCnt="8" custScaleY="1406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84B36-5C0F-4C0C-813C-68DCF7B9F85F}" type="pres">
      <dgm:prSet presAssocID="{4C32EA38-FA7E-4AB0-BF36-E2BE9F931C75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28AE60AC-2104-42FB-B598-BBF36D9DA959}" type="pres">
      <dgm:prSet presAssocID="{D5C73F42-957F-4318-B6B3-F21CDAB0EE27}" presName="compNode" presStyleCnt="0"/>
      <dgm:spPr/>
    </dgm:pt>
    <dgm:pt modelId="{6F8B6E41-2832-45D0-B75D-382AC3619D86}" type="pres">
      <dgm:prSet presAssocID="{D5C73F42-957F-4318-B6B3-F21CDAB0EE27}" presName="dummyConnPt" presStyleCnt="0"/>
      <dgm:spPr/>
    </dgm:pt>
    <dgm:pt modelId="{6CCAFB83-79E1-4AC5-BAA7-1A32AD065E7F}" type="pres">
      <dgm:prSet presAssocID="{D5C73F42-957F-4318-B6B3-F21CDAB0EE27}" presName="node" presStyleLbl="node1" presStyleIdx="5" presStyleCnt="8" custScaleY="142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833F6-503F-4C1A-BFAB-58522CE57EFA}" type="pres">
      <dgm:prSet presAssocID="{30954453-FC59-4B09-95D9-FB4D2813A517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D9A29D25-3189-4293-ADBC-A9964AE90FD7}" type="pres">
      <dgm:prSet presAssocID="{3FE8AA22-3B9D-4189-8A3F-3DAD2DEB7490}" presName="compNode" presStyleCnt="0"/>
      <dgm:spPr/>
    </dgm:pt>
    <dgm:pt modelId="{39EA9B4A-5D17-49C9-B11F-F6BBCCE09BA3}" type="pres">
      <dgm:prSet presAssocID="{3FE8AA22-3B9D-4189-8A3F-3DAD2DEB7490}" presName="dummyConnPt" presStyleCnt="0"/>
      <dgm:spPr/>
    </dgm:pt>
    <dgm:pt modelId="{5FBEB97E-599D-492A-80F8-110F08BAC5E5}" type="pres">
      <dgm:prSet presAssocID="{3FE8AA22-3B9D-4189-8A3F-3DAD2DEB7490}" presName="node" presStyleLbl="node1" presStyleIdx="6" presStyleCnt="8" custScaleY="132712" custLinFactNeighborY="35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D7FDCE-4BA8-4999-956E-09CAC67CF91B}" type="pres">
      <dgm:prSet presAssocID="{AECE6B89-99DB-4E00-92AC-E7B7F077A5B5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2B0C646D-C263-4D14-B0DF-5B2C427A9170}" type="pres">
      <dgm:prSet presAssocID="{CE9EA96F-6B16-4578-A1FB-675AC2C3184B}" presName="compNode" presStyleCnt="0"/>
      <dgm:spPr/>
    </dgm:pt>
    <dgm:pt modelId="{10CAD7CA-5A65-4207-AE9D-00124630E92E}" type="pres">
      <dgm:prSet presAssocID="{CE9EA96F-6B16-4578-A1FB-675AC2C3184B}" presName="dummyConnPt" presStyleCnt="0"/>
      <dgm:spPr/>
    </dgm:pt>
    <dgm:pt modelId="{B97EBC37-F5B7-4F73-B96D-8E946E06026B}" type="pres">
      <dgm:prSet presAssocID="{CE9EA96F-6B16-4578-A1FB-675AC2C3184B}" presName="node" presStyleLbl="node1" presStyleIdx="7" presStyleCnt="8" custScaleY="132713" custLinFactNeighborX="184" custLinFactNeighborY="112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4C2CF6-F8A8-4D49-BFB7-8335161C7815}" srcId="{34133B66-EF69-4085-80F6-CEE8A131285C}" destId="{A60D41AF-0CC9-4418-92BC-E77B37634FF6}" srcOrd="2" destOrd="0" parTransId="{D7E4FD62-2583-422F-B82C-502B5476270B}" sibTransId="{E63FEE7B-3C11-44C0-A923-7089E9BF59AA}"/>
    <dgm:cxn modelId="{82BA31AB-2EAA-467C-A696-C12F20AF67B5}" type="presOf" srcId="{1355DFA0-6F90-4ABC-AED5-F59DEABD544D}" destId="{18A0DB31-4771-4EE4-B0F5-60F8790D3E9C}" srcOrd="0" destOrd="0" presId="urn:microsoft.com/office/officeart/2005/8/layout/bProcess4"/>
    <dgm:cxn modelId="{1D94720E-B286-4B7E-A3F1-85E9288275E3}" type="presOf" srcId="{8DB1BB06-1EBA-43EA-A8E7-66392059BC0B}" destId="{278086A7-C243-43F2-8E23-D633D698FFA9}" srcOrd="0" destOrd="0" presId="urn:microsoft.com/office/officeart/2005/8/layout/bProcess4"/>
    <dgm:cxn modelId="{936F9746-DDD2-4CC1-8D02-99810F4694E8}" type="presOf" srcId="{9D29CE1B-D387-4FAD-B638-2027E1AA09F4}" destId="{C41DDF75-E919-4535-BDAD-05B6EB0F101D}" srcOrd="0" destOrd="0" presId="urn:microsoft.com/office/officeart/2005/8/layout/bProcess4"/>
    <dgm:cxn modelId="{40744F56-51B4-40C7-A0F2-C9C80E7A223E}" type="presOf" srcId="{AECE6B89-99DB-4E00-92AC-E7B7F077A5B5}" destId="{CDD7FDCE-4BA8-4999-956E-09CAC67CF91B}" srcOrd="0" destOrd="0" presId="urn:microsoft.com/office/officeart/2005/8/layout/bProcess4"/>
    <dgm:cxn modelId="{98232D19-6AEE-47B0-B336-28BA15B3D5B7}" srcId="{34133B66-EF69-4085-80F6-CEE8A131285C}" destId="{1355DFA0-6F90-4ABC-AED5-F59DEABD544D}" srcOrd="4" destOrd="0" parTransId="{F471E50A-BB3A-471A-BAA4-1F55793120BB}" sibTransId="{4C32EA38-FA7E-4AB0-BF36-E2BE9F931C75}"/>
    <dgm:cxn modelId="{EC4DFA3D-BD56-4A6C-BE6F-35C143251584}" type="presOf" srcId="{4C32EA38-FA7E-4AB0-BF36-E2BE9F931C75}" destId="{CC784B36-5C0F-4C0C-813C-68DCF7B9F85F}" srcOrd="0" destOrd="0" presId="urn:microsoft.com/office/officeart/2005/8/layout/bProcess4"/>
    <dgm:cxn modelId="{CA636162-3F62-45AF-B4E2-F97F78A31102}" type="presOf" srcId="{34133B66-EF69-4085-80F6-CEE8A131285C}" destId="{437F7C29-0D8C-4D11-8A69-4F646C79942A}" srcOrd="0" destOrd="0" presId="urn:microsoft.com/office/officeart/2005/8/layout/bProcess4"/>
    <dgm:cxn modelId="{E1788352-D418-465B-A153-AE87F1D49339}" srcId="{34133B66-EF69-4085-80F6-CEE8A131285C}" destId="{8DB1BB06-1EBA-43EA-A8E7-66392059BC0B}" srcOrd="0" destOrd="0" parTransId="{A9C1F30E-81BA-4C6E-907E-D1B144081D9D}" sibTransId="{1847C749-9CCA-4B74-92E1-F344FCBFA84C}"/>
    <dgm:cxn modelId="{1765374A-D65D-4E97-8655-84FF1AB0D34F}" type="presOf" srcId="{D5C73F42-957F-4318-B6B3-F21CDAB0EE27}" destId="{6CCAFB83-79E1-4AC5-BAA7-1A32AD065E7F}" srcOrd="0" destOrd="0" presId="urn:microsoft.com/office/officeart/2005/8/layout/bProcess4"/>
    <dgm:cxn modelId="{D04DF9F9-21B9-4D3E-95BE-662EE469D8A0}" type="presOf" srcId="{ADAC615E-2670-4AA1-9C9A-D2A24BF441BC}" destId="{C975CD37-A13C-4704-8EBF-0BE317649E2C}" srcOrd="0" destOrd="0" presId="urn:microsoft.com/office/officeart/2005/8/layout/bProcess4"/>
    <dgm:cxn modelId="{56367D5D-597D-4B3B-A054-D83F784855F0}" type="presOf" srcId="{1847C749-9CCA-4B74-92E1-F344FCBFA84C}" destId="{C060CBAF-EB9C-46B4-8242-413A4BE52B94}" srcOrd="0" destOrd="0" presId="urn:microsoft.com/office/officeart/2005/8/layout/bProcess4"/>
    <dgm:cxn modelId="{BEA4A2F5-7152-4A1C-B3A8-ADE25901FC8C}" type="presOf" srcId="{A60D41AF-0CC9-4418-92BC-E77B37634FF6}" destId="{E576551E-887C-4500-B98A-EF029A715DD2}" srcOrd="0" destOrd="0" presId="urn:microsoft.com/office/officeart/2005/8/layout/bProcess4"/>
    <dgm:cxn modelId="{BE00E157-FFF9-4F7D-BD9E-1AA060E6A205}" type="presOf" srcId="{64932B40-ED93-43A5-866F-8318EFB9EBC1}" destId="{10A8B808-1C56-4E09-BC0F-BBEB9F455546}" srcOrd="0" destOrd="0" presId="urn:microsoft.com/office/officeart/2005/8/layout/bProcess4"/>
    <dgm:cxn modelId="{D17D62AD-34C0-4519-AB30-891391195B41}" type="presOf" srcId="{E63FEE7B-3C11-44C0-A923-7089E9BF59AA}" destId="{3DEC9C0E-0833-4E25-99A6-04F12E21D897}" srcOrd="0" destOrd="0" presId="urn:microsoft.com/office/officeart/2005/8/layout/bProcess4"/>
    <dgm:cxn modelId="{27275D8D-B83A-427A-9307-798BE3BECF56}" srcId="{34133B66-EF69-4085-80F6-CEE8A131285C}" destId="{CE9EA96F-6B16-4578-A1FB-675AC2C3184B}" srcOrd="7" destOrd="0" parTransId="{B518602A-E8E7-4B7C-9E8F-846FB5A60313}" sibTransId="{17492E55-5702-48D7-9C57-86B418DFD4AF}"/>
    <dgm:cxn modelId="{A9BFA154-325B-4AAE-B2B2-3F70A2953EB9}" srcId="{34133B66-EF69-4085-80F6-CEE8A131285C}" destId="{64932B40-ED93-43A5-866F-8318EFB9EBC1}" srcOrd="1" destOrd="0" parTransId="{01038B99-8220-41E3-B970-69295F98EE60}" sibTransId="{ADAC615E-2670-4AA1-9C9A-D2A24BF441BC}"/>
    <dgm:cxn modelId="{9CB04DEE-B816-4AFE-9E73-D70A940D1BCC}" type="presOf" srcId="{30954453-FC59-4B09-95D9-FB4D2813A517}" destId="{DDD833F6-503F-4C1A-BFAB-58522CE57EFA}" srcOrd="0" destOrd="0" presId="urn:microsoft.com/office/officeart/2005/8/layout/bProcess4"/>
    <dgm:cxn modelId="{C48F9D75-7AE1-459E-ADF8-F85B6562B1CE}" type="presOf" srcId="{186EF786-4C5B-429A-A369-16445770A9F0}" destId="{6B4F5094-0DE3-4F67-A6D7-36B08CA6CD32}" srcOrd="0" destOrd="0" presId="urn:microsoft.com/office/officeart/2005/8/layout/bProcess4"/>
    <dgm:cxn modelId="{C80D466F-0DA3-40B2-9AB7-2514B222E374}" srcId="{34133B66-EF69-4085-80F6-CEE8A131285C}" destId="{D5C73F42-957F-4318-B6B3-F21CDAB0EE27}" srcOrd="5" destOrd="0" parTransId="{69406280-7572-42E2-8F2A-DA2E47E55066}" sibTransId="{30954453-FC59-4B09-95D9-FB4D2813A517}"/>
    <dgm:cxn modelId="{673B3A9A-0610-4E61-BD7B-0D05476126F9}" type="presOf" srcId="{3FE8AA22-3B9D-4189-8A3F-3DAD2DEB7490}" destId="{5FBEB97E-599D-492A-80F8-110F08BAC5E5}" srcOrd="0" destOrd="0" presId="urn:microsoft.com/office/officeart/2005/8/layout/bProcess4"/>
    <dgm:cxn modelId="{3ADD2610-3A51-4F0A-8008-2994A54E437E}" srcId="{34133B66-EF69-4085-80F6-CEE8A131285C}" destId="{186EF786-4C5B-429A-A369-16445770A9F0}" srcOrd="3" destOrd="0" parTransId="{3750D4C8-EFA5-492E-BE59-D7060FE5701F}" sibTransId="{9D29CE1B-D387-4FAD-B638-2027E1AA09F4}"/>
    <dgm:cxn modelId="{0F391D7D-453F-4743-BB3C-F734F28C2856}" srcId="{34133B66-EF69-4085-80F6-CEE8A131285C}" destId="{3FE8AA22-3B9D-4189-8A3F-3DAD2DEB7490}" srcOrd="6" destOrd="0" parTransId="{1BA39EA7-96FD-45B2-AF3A-8C080DA08D4F}" sibTransId="{AECE6B89-99DB-4E00-92AC-E7B7F077A5B5}"/>
    <dgm:cxn modelId="{FB7229A3-2621-42F2-B9E8-E0FDCE015FDD}" type="presOf" srcId="{CE9EA96F-6B16-4578-A1FB-675AC2C3184B}" destId="{B97EBC37-F5B7-4F73-B96D-8E946E06026B}" srcOrd="0" destOrd="0" presId="urn:microsoft.com/office/officeart/2005/8/layout/bProcess4"/>
    <dgm:cxn modelId="{24DDB3E8-930A-4A15-AB4E-A1B73565EFB0}" type="presParOf" srcId="{437F7C29-0D8C-4D11-8A69-4F646C79942A}" destId="{B76EAE3B-8B23-47B8-976A-B3627A5AD331}" srcOrd="0" destOrd="0" presId="urn:microsoft.com/office/officeart/2005/8/layout/bProcess4"/>
    <dgm:cxn modelId="{D6C81AF7-4E3F-45AD-B786-17CDECECC570}" type="presParOf" srcId="{B76EAE3B-8B23-47B8-976A-B3627A5AD331}" destId="{265B70E3-F101-4037-8F51-D39FD7915BD6}" srcOrd="0" destOrd="0" presId="urn:microsoft.com/office/officeart/2005/8/layout/bProcess4"/>
    <dgm:cxn modelId="{0C4F1E8A-80C7-426A-ABF7-AB0BC687BA3F}" type="presParOf" srcId="{B76EAE3B-8B23-47B8-976A-B3627A5AD331}" destId="{278086A7-C243-43F2-8E23-D633D698FFA9}" srcOrd="1" destOrd="0" presId="urn:microsoft.com/office/officeart/2005/8/layout/bProcess4"/>
    <dgm:cxn modelId="{A2BEBC1F-19F0-4890-BECF-76ABEBD320F0}" type="presParOf" srcId="{437F7C29-0D8C-4D11-8A69-4F646C79942A}" destId="{C060CBAF-EB9C-46B4-8242-413A4BE52B94}" srcOrd="1" destOrd="0" presId="urn:microsoft.com/office/officeart/2005/8/layout/bProcess4"/>
    <dgm:cxn modelId="{199B1D3F-AD8A-46CC-A100-68D54758F7ED}" type="presParOf" srcId="{437F7C29-0D8C-4D11-8A69-4F646C79942A}" destId="{0D1819D0-2257-4973-B7D8-D0E9A1EC20CE}" srcOrd="2" destOrd="0" presId="urn:microsoft.com/office/officeart/2005/8/layout/bProcess4"/>
    <dgm:cxn modelId="{7A2B6069-7CB5-4E8B-872E-F3481C229018}" type="presParOf" srcId="{0D1819D0-2257-4973-B7D8-D0E9A1EC20CE}" destId="{F5B3DF89-26E5-47F0-8C45-349D69F6EE09}" srcOrd="0" destOrd="0" presId="urn:microsoft.com/office/officeart/2005/8/layout/bProcess4"/>
    <dgm:cxn modelId="{07334B04-6E3E-4122-BCF6-3293F3B00F25}" type="presParOf" srcId="{0D1819D0-2257-4973-B7D8-D0E9A1EC20CE}" destId="{10A8B808-1C56-4E09-BC0F-BBEB9F455546}" srcOrd="1" destOrd="0" presId="urn:microsoft.com/office/officeart/2005/8/layout/bProcess4"/>
    <dgm:cxn modelId="{DFDA2713-44D0-40C2-B927-990CAE1DA3FC}" type="presParOf" srcId="{437F7C29-0D8C-4D11-8A69-4F646C79942A}" destId="{C975CD37-A13C-4704-8EBF-0BE317649E2C}" srcOrd="3" destOrd="0" presId="urn:microsoft.com/office/officeart/2005/8/layout/bProcess4"/>
    <dgm:cxn modelId="{E637548B-DFE9-4CD5-A9AE-08D08F702B6D}" type="presParOf" srcId="{437F7C29-0D8C-4D11-8A69-4F646C79942A}" destId="{FF860F4F-B6DF-4DD8-B5B4-F1AF148CC82F}" srcOrd="4" destOrd="0" presId="urn:microsoft.com/office/officeart/2005/8/layout/bProcess4"/>
    <dgm:cxn modelId="{E7F0757A-DF84-445E-8240-B9BA149320FE}" type="presParOf" srcId="{FF860F4F-B6DF-4DD8-B5B4-F1AF148CC82F}" destId="{CFC576B5-FA62-43B5-9B25-67BE80BBA01C}" srcOrd="0" destOrd="0" presId="urn:microsoft.com/office/officeart/2005/8/layout/bProcess4"/>
    <dgm:cxn modelId="{5FBA898E-202E-4D62-B30F-DF0B815D5271}" type="presParOf" srcId="{FF860F4F-B6DF-4DD8-B5B4-F1AF148CC82F}" destId="{E576551E-887C-4500-B98A-EF029A715DD2}" srcOrd="1" destOrd="0" presId="urn:microsoft.com/office/officeart/2005/8/layout/bProcess4"/>
    <dgm:cxn modelId="{7D31DB47-B3E8-4014-8086-5AE45D0FADCB}" type="presParOf" srcId="{437F7C29-0D8C-4D11-8A69-4F646C79942A}" destId="{3DEC9C0E-0833-4E25-99A6-04F12E21D897}" srcOrd="5" destOrd="0" presId="urn:microsoft.com/office/officeart/2005/8/layout/bProcess4"/>
    <dgm:cxn modelId="{0824050D-E389-4056-B689-459FBC7C5D03}" type="presParOf" srcId="{437F7C29-0D8C-4D11-8A69-4F646C79942A}" destId="{CBCC86E1-0EB8-4D9B-BD4C-B9031C46D6AC}" srcOrd="6" destOrd="0" presId="urn:microsoft.com/office/officeart/2005/8/layout/bProcess4"/>
    <dgm:cxn modelId="{7433AD91-15AF-49E0-8B18-25A5C48C2DCD}" type="presParOf" srcId="{CBCC86E1-0EB8-4D9B-BD4C-B9031C46D6AC}" destId="{ABCE8408-E406-408D-B1BB-0E22DEDA431E}" srcOrd="0" destOrd="0" presId="urn:microsoft.com/office/officeart/2005/8/layout/bProcess4"/>
    <dgm:cxn modelId="{64068B5A-0732-4081-8F22-7E9D32DD4C11}" type="presParOf" srcId="{CBCC86E1-0EB8-4D9B-BD4C-B9031C46D6AC}" destId="{6B4F5094-0DE3-4F67-A6D7-36B08CA6CD32}" srcOrd="1" destOrd="0" presId="urn:microsoft.com/office/officeart/2005/8/layout/bProcess4"/>
    <dgm:cxn modelId="{75448FBA-A6C5-4E93-BB49-9C9671B3BFB2}" type="presParOf" srcId="{437F7C29-0D8C-4D11-8A69-4F646C79942A}" destId="{C41DDF75-E919-4535-BDAD-05B6EB0F101D}" srcOrd="7" destOrd="0" presId="urn:microsoft.com/office/officeart/2005/8/layout/bProcess4"/>
    <dgm:cxn modelId="{45DF1554-D99D-48B4-B798-9365B54B0FA2}" type="presParOf" srcId="{437F7C29-0D8C-4D11-8A69-4F646C79942A}" destId="{E4D90D17-6247-449B-9457-7C5CB96A9439}" srcOrd="8" destOrd="0" presId="urn:microsoft.com/office/officeart/2005/8/layout/bProcess4"/>
    <dgm:cxn modelId="{94C3E36B-03A1-435A-B207-188DAB949D4A}" type="presParOf" srcId="{E4D90D17-6247-449B-9457-7C5CB96A9439}" destId="{0D17AC80-91FC-4B44-8CB2-A37B8EF9F95C}" srcOrd="0" destOrd="0" presId="urn:microsoft.com/office/officeart/2005/8/layout/bProcess4"/>
    <dgm:cxn modelId="{3AF5DED0-6DA8-43CE-9AD4-A300C50C4317}" type="presParOf" srcId="{E4D90D17-6247-449B-9457-7C5CB96A9439}" destId="{18A0DB31-4771-4EE4-B0F5-60F8790D3E9C}" srcOrd="1" destOrd="0" presId="urn:microsoft.com/office/officeart/2005/8/layout/bProcess4"/>
    <dgm:cxn modelId="{78819AD9-B555-43F2-83BA-E308ED7BCBA0}" type="presParOf" srcId="{437F7C29-0D8C-4D11-8A69-4F646C79942A}" destId="{CC784B36-5C0F-4C0C-813C-68DCF7B9F85F}" srcOrd="9" destOrd="0" presId="urn:microsoft.com/office/officeart/2005/8/layout/bProcess4"/>
    <dgm:cxn modelId="{2AC91E1B-EC8E-43A1-8514-397F642D9286}" type="presParOf" srcId="{437F7C29-0D8C-4D11-8A69-4F646C79942A}" destId="{28AE60AC-2104-42FB-B598-BBF36D9DA959}" srcOrd="10" destOrd="0" presId="urn:microsoft.com/office/officeart/2005/8/layout/bProcess4"/>
    <dgm:cxn modelId="{92CE1CD6-1D59-490B-949B-D48F6CB3D039}" type="presParOf" srcId="{28AE60AC-2104-42FB-B598-BBF36D9DA959}" destId="{6F8B6E41-2832-45D0-B75D-382AC3619D86}" srcOrd="0" destOrd="0" presId="urn:microsoft.com/office/officeart/2005/8/layout/bProcess4"/>
    <dgm:cxn modelId="{AB4D287D-442C-4016-8656-DE83EE6A6E7E}" type="presParOf" srcId="{28AE60AC-2104-42FB-B598-BBF36D9DA959}" destId="{6CCAFB83-79E1-4AC5-BAA7-1A32AD065E7F}" srcOrd="1" destOrd="0" presId="urn:microsoft.com/office/officeart/2005/8/layout/bProcess4"/>
    <dgm:cxn modelId="{886E813D-9F66-434E-9FFC-69993F9CB03B}" type="presParOf" srcId="{437F7C29-0D8C-4D11-8A69-4F646C79942A}" destId="{DDD833F6-503F-4C1A-BFAB-58522CE57EFA}" srcOrd="11" destOrd="0" presId="urn:microsoft.com/office/officeart/2005/8/layout/bProcess4"/>
    <dgm:cxn modelId="{8E5424F0-6AA4-4066-8BB0-C6426711ED24}" type="presParOf" srcId="{437F7C29-0D8C-4D11-8A69-4F646C79942A}" destId="{D9A29D25-3189-4293-ADBC-A9964AE90FD7}" srcOrd="12" destOrd="0" presId="urn:microsoft.com/office/officeart/2005/8/layout/bProcess4"/>
    <dgm:cxn modelId="{D0486D2C-571C-4355-B049-03D9EBC2C7B4}" type="presParOf" srcId="{D9A29D25-3189-4293-ADBC-A9964AE90FD7}" destId="{39EA9B4A-5D17-49C9-B11F-F6BBCCE09BA3}" srcOrd="0" destOrd="0" presId="urn:microsoft.com/office/officeart/2005/8/layout/bProcess4"/>
    <dgm:cxn modelId="{52EDE1E1-76E0-47A7-B8FA-70DEC32CC5BB}" type="presParOf" srcId="{D9A29D25-3189-4293-ADBC-A9964AE90FD7}" destId="{5FBEB97E-599D-492A-80F8-110F08BAC5E5}" srcOrd="1" destOrd="0" presId="urn:microsoft.com/office/officeart/2005/8/layout/bProcess4"/>
    <dgm:cxn modelId="{97AEAFB0-C43B-49CF-A89B-86BA62EDDE3D}" type="presParOf" srcId="{437F7C29-0D8C-4D11-8A69-4F646C79942A}" destId="{CDD7FDCE-4BA8-4999-956E-09CAC67CF91B}" srcOrd="13" destOrd="0" presId="urn:microsoft.com/office/officeart/2005/8/layout/bProcess4"/>
    <dgm:cxn modelId="{1A98935B-202B-473D-A333-793BC06A035D}" type="presParOf" srcId="{437F7C29-0D8C-4D11-8A69-4F646C79942A}" destId="{2B0C646D-C263-4D14-B0DF-5B2C427A9170}" srcOrd="14" destOrd="0" presId="urn:microsoft.com/office/officeart/2005/8/layout/bProcess4"/>
    <dgm:cxn modelId="{008674DB-67A5-4209-8ABE-02714CE0F8ED}" type="presParOf" srcId="{2B0C646D-C263-4D14-B0DF-5B2C427A9170}" destId="{10CAD7CA-5A65-4207-AE9D-00124630E92E}" srcOrd="0" destOrd="0" presId="urn:microsoft.com/office/officeart/2005/8/layout/bProcess4"/>
    <dgm:cxn modelId="{4EE9774B-0760-4CE1-BE04-583C68D05FE9}" type="presParOf" srcId="{2B0C646D-C263-4D14-B0DF-5B2C427A9170}" destId="{B97EBC37-F5B7-4F73-B96D-8E946E06026B}" srcOrd="1" destOrd="0" presId="urn:microsoft.com/office/officeart/2005/8/layout/bProcess4"/>
  </dgm:cxnLst>
  <dgm:bg>
    <a:effectLst>
      <a:glow rad="139700">
        <a:schemeClr val="accent2">
          <a:satMod val="175000"/>
          <a:alpha val="40000"/>
        </a:schemeClr>
      </a:glow>
    </a:effectLst>
  </dgm:bg>
  <dgm:whole>
    <a:ln>
      <a:solidFill>
        <a:srgbClr val="0070C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0CBAF-EB9C-46B4-8242-413A4BE52B94}">
      <dsp:nvSpPr>
        <dsp:cNvPr id="0" name=""/>
        <dsp:cNvSpPr/>
      </dsp:nvSpPr>
      <dsp:spPr>
        <a:xfrm rot="5400000">
          <a:off x="-159780" y="1043831"/>
          <a:ext cx="1909033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086A7-C243-43F2-8E23-D633D698FFA9}">
      <dsp:nvSpPr>
        <dsp:cNvPr id="0" name=""/>
        <dsp:cNvSpPr/>
      </dsp:nvSpPr>
      <dsp:spPr>
        <a:xfrm>
          <a:off x="303384" y="168706"/>
          <a:ext cx="2155007" cy="694744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Taxpayer</a:t>
          </a:r>
          <a:endParaRPr lang="en-US" sz="20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23732" y="189054"/>
        <a:ext cx="2114311" cy="654048"/>
      </dsp:txXfrm>
    </dsp:sp>
    <dsp:sp modelId="{C975CD37-A13C-4704-8EBF-0BE317649E2C}">
      <dsp:nvSpPr>
        <dsp:cNvPr id="0" name=""/>
        <dsp:cNvSpPr/>
      </dsp:nvSpPr>
      <dsp:spPr>
        <a:xfrm rot="5400000">
          <a:off x="-496103" y="3289606"/>
          <a:ext cx="2579127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A8B808-1C56-4E09-BC0F-BBEB9F455546}">
      <dsp:nvSpPr>
        <dsp:cNvPr id="0" name=""/>
        <dsp:cNvSpPr/>
      </dsp:nvSpPr>
      <dsp:spPr>
        <a:xfrm>
          <a:off x="357949" y="2142596"/>
          <a:ext cx="2155007" cy="563943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GSTN</a:t>
          </a:r>
          <a:endParaRPr lang="en-US" sz="20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74466" y="2159113"/>
        <a:ext cx="2121973" cy="530909"/>
      </dsp:txXfrm>
    </dsp:sp>
    <dsp:sp modelId="{3DEC9C0E-0833-4E25-99A6-04F12E21D897}">
      <dsp:nvSpPr>
        <dsp:cNvPr id="0" name=""/>
        <dsp:cNvSpPr/>
      </dsp:nvSpPr>
      <dsp:spPr>
        <a:xfrm rot="17514">
          <a:off x="793440" y="4597434"/>
          <a:ext cx="2952118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76551E-887C-4500-B98A-EF029A715DD2}">
      <dsp:nvSpPr>
        <dsp:cNvPr id="0" name=""/>
        <dsp:cNvSpPr/>
      </dsp:nvSpPr>
      <dsp:spPr>
        <a:xfrm>
          <a:off x="272029" y="4240701"/>
          <a:ext cx="2326847" cy="1540666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Invoice Details upload from 1</a:t>
          </a:r>
          <a:r>
            <a:rPr lang="en-US" sz="1800" b="1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st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July to 10</a:t>
          </a:r>
          <a:r>
            <a:rPr lang="en-US" sz="1800" b="1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 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of August</a:t>
          </a: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17154" y="4285826"/>
        <a:ext cx="2236597" cy="1450416"/>
      </dsp:txXfrm>
    </dsp:sp>
    <dsp:sp modelId="{C41DDF75-E919-4535-BDAD-05B6EB0F101D}">
      <dsp:nvSpPr>
        <dsp:cNvPr id="0" name=""/>
        <dsp:cNvSpPr/>
      </dsp:nvSpPr>
      <dsp:spPr>
        <a:xfrm rot="16200000">
          <a:off x="2771073" y="3630488"/>
          <a:ext cx="1948932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F5094-0DE3-4F67-A6D7-36B08CA6CD32}">
      <dsp:nvSpPr>
        <dsp:cNvPr id="0" name=""/>
        <dsp:cNvSpPr/>
      </dsp:nvSpPr>
      <dsp:spPr>
        <a:xfrm>
          <a:off x="3310029" y="4300556"/>
          <a:ext cx="2155007" cy="1472046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File GSTR-I by 10</a:t>
          </a:r>
          <a:r>
            <a:rPr lang="en-US" sz="1800" b="1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 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of August</a:t>
          </a: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353144" y="4343671"/>
        <a:ext cx="2068777" cy="1385816"/>
      </dsp:txXfrm>
    </dsp:sp>
    <dsp:sp modelId="{CC784B36-5C0F-4C0C-813C-68DCF7B9F85F}">
      <dsp:nvSpPr>
        <dsp:cNvPr id="0" name=""/>
        <dsp:cNvSpPr/>
      </dsp:nvSpPr>
      <dsp:spPr>
        <a:xfrm rot="16200000">
          <a:off x="2674819" y="1572616"/>
          <a:ext cx="2141440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A0DB31-4771-4EE4-B0F5-60F8790D3E9C}">
      <dsp:nvSpPr>
        <dsp:cNvPr id="0" name=""/>
        <dsp:cNvSpPr/>
      </dsp:nvSpPr>
      <dsp:spPr>
        <a:xfrm>
          <a:off x="3310029" y="2166724"/>
          <a:ext cx="2155007" cy="1818895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Auto-Population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invoice details in GSTR-2 of recipient</a:t>
          </a: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363303" y="2219998"/>
        <a:ext cx="2048459" cy="1712347"/>
      </dsp:txXfrm>
    </dsp:sp>
    <dsp:sp modelId="{DDD833F6-503F-4C1A-BFAB-58522CE57EFA}">
      <dsp:nvSpPr>
        <dsp:cNvPr id="0" name=""/>
        <dsp:cNvSpPr/>
      </dsp:nvSpPr>
      <dsp:spPr>
        <a:xfrm rot="21594305">
          <a:off x="3745537" y="486668"/>
          <a:ext cx="2866163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AFB83-79E1-4AC5-BAA7-1A32AD065E7F}">
      <dsp:nvSpPr>
        <dsp:cNvPr id="0" name=""/>
        <dsp:cNvSpPr/>
      </dsp:nvSpPr>
      <dsp:spPr>
        <a:xfrm>
          <a:off x="3310029" y="450"/>
          <a:ext cx="2155007" cy="1843022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u="sng" kern="1200" dirty="0" smtClean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Recipient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none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Amend or modify and file  GSTR-2  by 15</a:t>
          </a:r>
          <a:r>
            <a:rPr lang="en-US" sz="1800" b="1" u="none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u="none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August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3364009" y="54430"/>
        <a:ext cx="2047047" cy="1735062"/>
      </dsp:txXfrm>
    </dsp:sp>
    <dsp:sp modelId="{CDD7FDCE-4BA8-4999-956E-09CAC67CF91B}">
      <dsp:nvSpPr>
        <dsp:cNvPr id="0" name=""/>
        <dsp:cNvSpPr/>
      </dsp:nvSpPr>
      <dsp:spPr>
        <a:xfrm rot="5393591">
          <a:off x="5550197" y="1547777"/>
          <a:ext cx="2126969" cy="193950"/>
        </a:xfrm>
        <a:prstGeom prst="rect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EB97E-599D-492A-80F8-110F08BAC5E5}">
      <dsp:nvSpPr>
        <dsp:cNvPr id="0" name=""/>
        <dsp:cNvSpPr/>
      </dsp:nvSpPr>
      <dsp:spPr>
        <a:xfrm>
          <a:off x="6176189" y="46817"/>
          <a:ext cx="2155007" cy="1715971"/>
        </a:xfrm>
        <a:prstGeom prst="roundRect">
          <a:avLst>
            <a:gd name="adj" fmla="val 10000"/>
          </a:avLst>
        </a:prstGeom>
        <a:solidFill>
          <a:srgbClr val="002060"/>
        </a:soli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 and Recipient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To reconcile details by 17</a:t>
          </a:r>
          <a:r>
            <a:rPr lang="en-US" sz="1800" b="1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August </a:t>
          </a: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6226448" y="97076"/>
        <a:ext cx="2054489" cy="1615453"/>
      </dsp:txXfrm>
    </dsp:sp>
    <dsp:sp modelId="{B97EBC37-F5B7-4F73-B96D-8E946E06026B}">
      <dsp:nvSpPr>
        <dsp:cNvPr id="0" name=""/>
        <dsp:cNvSpPr/>
      </dsp:nvSpPr>
      <dsp:spPr>
        <a:xfrm>
          <a:off x="6180154" y="2185744"/>
          <a:ext cx="2155007" cy="1715984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Supplier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File GSTR-3 by 20</a:t>
          </a:r>
          <a:r>
            <a:rPr lang="en-US" sz="1800" b="1" kern="1200" baseline="300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th</a:t>
          </a:r>
          <a:r>
            <a:rPr lang="en-US" sz="1800" b="1" kern="1200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rPr>
            <a:t> of  August &amp; pay tax</a:t>
          </a:r>
          <a:endParaRPr lang="en-US" sz="1800" b="1" kern="1200" dirty="0">
            <a:solidFill>
              <a:schemeClr val="bg1"/>
            </a:solidFill>
            <a:latin typeface="Andalus" pitchFamily="18" charset="-78"/>
            <a:cs typeface="Andalus" pitchFamily="18" charset="-78"/>
          </a:endParaRPr>
        </a:p>
      </dsp:txBody>
      <dsp:txXfrm>
        <a:off x="6230413" y="2236003"/>
        <a:ext cx="2054489" cy="1615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223A9-77AF-4D64-89BC-284BFF2903DC}" type="datetimeFigureOut">
              <a:rPr lang="en-US" smtClean="0"/>
              <a:pPr/>
              <a:t>4/24/2017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C8292-878E-427D-B038-651988CABF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62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79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29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76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38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73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5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28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81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54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79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36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48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57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85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7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8292-878E-427D-B038-651988CABF6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81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5C2B5-7312-4295-949F-F9A4FB303915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75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DC1FF-C9F8-4722-B294-14E1BD8FECC2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4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456E-721D-4AE7-823B-A0C8B97592C8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4EB7-4AC4-4016-8527-E03F43C8D9B7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Understanding GST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61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E5BD-0898-409F-9C6E-21962177F70E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18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B71BD-7F2D-4715-B97A-0331CA1F4B93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13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A256-E9A5-45E5-BF4B-0EDC3FA19359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Understanding GST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24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/>
          <p:cNvCxnSpPr/>
          <p:nvPr userDrawn="1"/>
        </p:nvCxnSpPr>
        <p:spPr>
          <a:xfrm flipV="1">
            <a:off x="0" y="821634"/>
            <a:ext cx="8309113" cy="0"/>
          </a:xfrm>
          <a:prstGeom prst="straightConnector1">
            <a:avLst/>
          </a:prstGeom>
          <a:ln w="3810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71" y="67948"/>
            <a:ext cx="1199026" cy="494027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625876" y="6492875"/>
            <a:ext cx="2057400" cy="365125"/>
          </a:xfrm>
        </p:spPr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95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DE7E-7795-42FA-AD88-A588A6BBC440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81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E230-8422-40A2-AE7A-9BB842CB373F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05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68435-707A-4C63-8287-F118EC46AA21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11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045B4-5451-4EDD-AF9C-B0E684DC2A2A}" type="datetime1">
              <a:rPr lang="en-US" smtClean="0"/>
              <a:pPr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Understanding GST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9A129-2810-4121-97A1-215370DB2F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8" t="-468" r="10768" b="468"/>
          <a:stretch/>
        </p:blipFill>
        <p:spPr>
          <a:xfrm>
            <a:off x="-96253" y="0"/>
            <a:ext cx="9240253" cy="68580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616" y="413085"/>
            <a:ext cx="2247763" cy="8022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5451" y="5197643"/>
            <a:ext cx="6416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Understanding Goods and Services Tax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40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36" y="113847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Compensation Mechanism for States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74998" y="1102391"/>
            <a:ext cx="9201903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2550" lvl="3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/>
              </a:rPr>
              <a:t>Revenue of all taxes subsumed in GST by the State for </a:t>
            </a:r>
            <a:r>
              <a:rPr lang="en-US" sz="3000" dirty="0" smtClean="0">
                <a:ea typeface="Verdana" pitchFamily="34" charset="0"/>
                <a:cs typeface="Andalus"/>
              </a:rPr>
              <a:t>2015-16 </a:t>
            </a:r>
            <a:r>
              <a:rPr lang="en-US" sz="3000" dirty="0">
                <a:ea typeface="Verdana" pitchFamily="34" charset="0"/>
                <a:cs typeface="Andalus"/>
              </a:rPr>
              <a:t>as the base</a:t>
            </a:r>
          </a:p>
          <a:p>
            <a:pPr marL="1352550" lvl="3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/>
              </a:rPr>
              <a:t>Assumption of 14% Annual Growth Rate </a:t>
            </a:r>
          </a:p>
          <a:p>
            <a:pPr marL="1352550" lvl="3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/>
              </a:rPr>
              <a:t>Compensation to be provided through </a:t>
            </a:r>
            <a:r>
              <a:rPr lang="en-US" sz="3000" dirty="0" err="1">
                <a:ea typeface="Verdana" pitchFamily="34" charset="0"/>
                <a:cs typeface="Andalus"/>
              </a:rPr>
              <a:t>Cess</a:t>
            </a:r>
            <a:endParaRPr lang="en-US" sz="3000" dirty="0">
              <a:ea typeface="Verdana" pitchFamily="34" charset="0"/>
              <a:cs typeface="Andalus"/>
            </a:endParaRPr>
          </a:p>
          <a:p>
            <a:pPr marL="1352550" lvl="3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/>
              </a:rPr>
              <a:t>Cess only on few specified luxury and </a:t>
            </a:r>
            <a:r>
              <a:rPr lang="en-US" sz="3000" dirty="0" smtClean="0">
                <a:ea typeface="Verdana" pitchFamily="34" charset="0"/>
                <a:cs typeface="Andalus"/>
              </a:rPr>
              <a:t>demerit goods</a:t>
            </a:r>
            <a:endParaRPr lang="en-US" sz="3000" dirty="0">
              <a:ea typeface="Verdana" pitchFamily="34" charset="0"/>
              <a:cs typeface="Andalu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11958" y="659236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3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Main Features of the GST Act </a:t>
            </a:r>
            <a:r>
              <a:rPr lang="en-US" sz="3200" b="1" dirty="0" smtClean="0">
                <a:solidFill>
                  <a:srgbClr val="FF0000"/>
                </a:solidFill>
              </a:rPr>
              <a:t>(1/4)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165" y="931030"/>
            <a:ext cx="8911772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All transactions and processes only through electronic mode – Non-intrusive administration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 pitchFamily="18" charset="-78"/>
              </a:rPr>
              <a:t>PAN Based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Registration</a:t>
            </a:r>
            <a:endParaRPr lang="en-US" sz="3000" dirty="0">
              <a:ea typeface="Verdana" pitchFamily="34" charset="0"/>
              <a:cs typeface="Andalus" pitchFamily="18" charset="-78"/>
            </a:endParaRP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Registration only if turnover more than Rs. 20 lac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Option of Voluntary Registration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>
                <a:ea typeface="Verdana" pitchFamily="34" charset="0"/>
                <a:cs typeface="Andalus" pitchFamily="18" charset="-78"/>
              </a:rPr>
              <a:t>Deemed Registration in three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working days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Input Tax Credit available on taxes paid on all procurements (except few specified items)</a:t>
            </a:r>
            <a:endParaRPr lang="en-US" sz="3000" strike="sngStrike" dirty="0" smtClean="0">
              <a:ea typeface="Verdana" pitchFamily="34" charset="0"/>
              <a:cs typeface="Andalus" pitchFamily="18" charset="-78"/>
            </a:endParaRP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endParaRPr lang="en-US" sz="3000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Main Features of the GST Act </a:t>
            </a:r>
            <a:r>
              <a:rPr lang="en-US" sz="3200" b="1" dirty="0" smtClean="0">
                <a:solidFill>
                  <a:srgbClr val="FF0000"/>
                </a:solidFill>
              </a:rPr>
              <a:t>(2/4)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969574"/>
            <a:ext cx="891177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Credit available to recipient only if invoice is matched – Helps fight huge evasion of taxes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Set of auto-populated Monthly returns and Annual Return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Composition taxpayers to file Quarterly returns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Automatic generation of returns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GST Practitioners for assisting filing of returns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GSTN and GST </a:t>
            </a:r>
            <a:r>
              <a:rPr lang="en-US" sz="3000" dirty="0" err="1" smtClean="0">
                <a:ea typeface="Verdana" pitchFamily="34" charset="0"/>
                <a:cs typeface="Andalus" pitchFamily="18" charset="-78"/>
              </a:rPr>
              <a:t>Suvidha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 Providers (GSPs) to provide technology based assistance 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endParaRPr lang="en-US" sz="30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Main Features of the GST Act </a:t>
            </a:r>
            <a:r>
              <a:rPr lang="en-US" sz="3200" b="1" dirty="0" smtClean="0">
                <a:solidFill>
                  <a:srgbClr val="FF0000"/>
                </a:solidFill>
              </a:rPr>
              <a:t>(3/4)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969574"/>
            <a:ext cx="8911772" cy="465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Tax can be deposited by internet banking, NEFT / RTGS, Debit/ credit card and over the counter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Concept of TDS for certain specified categories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Concept of TCS for E-Commerce Companies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Refund to be granted within 60 days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Provisional release of 90% refund to exporters within 7 days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endParaRPr lang="en-US" sz="28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5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Main Features of the GST Act </a:t>
            </a:r>
            <a:r>
              <a:rPr lang="en-US" sz="3200" b="1" dirty="0" smtClean="0">
                <a:solidFill>
                  <a:srgbClr val="FF0000"/>
                </a:solidFill>
              </a:rPr>
              <a:t>(4/4)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250" y="1011554"/>
            <a:ext cx="8911772" cy="5706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Interest payable if refund not sanctioned in time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Refund to be directly credited to bank accounts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Comprehensive transitional provisions for smooth transition of existing tax payers</a:t>
            </a:r>
            <a:r>
              <a:rPr lang="en-US" sz="3000" dirty="0" smtClean="0">
                <a:solidFill>
                  <a:srgbClr val="FF0000"/>
                </a:solidFill>
                <a:ea typeface="Verdana" pitchFamily="34" charset="0"/>
                <a:cs typeface="Andalus" pitchFamily="18" charset="-78"/>
              </a:rPr>
              <a:t>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to GST regime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Special procedures for job work 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System of GST Compliance Rating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Anti-Profiteering provision</a:t>
            </a:r>
            <a:endParaRPr lang="en-US" sz="3000" strike="sngStrike" dirty="0" smtClean="0">
              <a:solidFill>
                <a:srgbClr val="FF0000"/>
              </a:solidFill>
              <a:ea typeface="Verdana" pitchFamily="34" charset="0"/>
              <a:cs typeface="Andalus" pitchFamily="18" charset="-78"/>
            </a:endParaRP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endParaRPr lang="en-US" sz="3000" dirty="0" smtClean="0">
              <a:ea typeface="Verdana" pitchFamily="34" charset="0"/>
              <a:cs typeface="Andalus" pitchFamily="18" charset="-78"/>
            </a:endParaRPr>
          </a:p>
          <a:p>
            <a:pPr marL="381000" lvl="2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defRPr/>
            </a:pPr>
            <a:endParaRPr lang="en-US" sz="2800" dirty="0" smtClean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9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GST Network (GSTN)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80210" y="961554"/>
            <a:ext cx="8911772" cy="5219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IN" sz="26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A section 25 private limited company with Strategic Control with the Government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IN" sz="26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To </a:t>
            </a:r>
            <a:r>
              <a:rPr lang="en-IN" sz="26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function as a Common Pass-through portal for taxpayers-</a:t>
            </a:r>
          </a:p>
          <a:p>
            <a:pPr marL="1257300" lvl="2" indent="-361950" algn="just">
              <a:spcBef>
                <a:spcPts val="300"/>
              </a:spcBef>
              <a:spcAft>
                <a:spcPts val="300"/>
              </a:spcAft>
              <a:buSzPct val="75000"/>
              <a:buFont typeface="Wingdings" charset="2"/>
              <a:buChar char="q"/>
            </a:pPr>
            <a:r>
              <a:rPr lang="en-IN" sz="26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submit registration application</a:t>
            </a:r>
          </a:p>
          <a:p>
            <a:pPr marL="1257300" lvl="2" indent="-361950" algn="just">
              <a:spcBef>
                <a:spcPts val="300"/>
              </a:spcBef>
              <a:spcAft>
                <a:spcPts val="300"/>
              </a:spcAft>
              <a:buSzPct val="75000"/>
              <a:buFont typeface="Wingdings" charset="2"/>
              <a:buChar char="q"/>
            </a:pPr>
            <a:r>
              <a:rPr lang="en-IN" sz="26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file returns </a:t>
            </a:r>
          </a:p>
          <a:p>
            <a:pPr marL="1257300" lvl="2" indent="-361950" algn="just">
              <a:spcBef>
                <a:spcPts val="300"/>
              </a:spcBef>
              <a:spcAft>
                <a:spcPts val="300"/>
              </a:spcAft>
              <a:buSzPct val="75000"/>
              <a:buFont typeface="Wingdings" charset="2"/>
              <a:buChar char="q"/>
            </a:pPr>
            <a:r>
              <a:rPr lang="en-IN" sz="26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make tax payments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600" dirty="0">
                <a:ea typeface="Verdana" pitchFamily="34" charset="0"/>
                <a:cs typeface="Andalus" pitchFamily="18" charset="-78"/>
              </a:rPr>
              <a:t>To develop back end modules for 25 States (MODEL –II)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600" dirty="0" smtClean="0">
                <a:ea typeface="Verdana" pitchFamily="34" charset="0"/>
                <a:cs typeface="Andalus" pitchFamily="18" charset="-78"/>
              </a:rPr>
              <a:t>Infosys appointed as </a:t>
            </a:r>
            <a:r>
              <a:rPr lang="en-US" sz="2600" dirty="0">
                <a:ea typeface="Verdana" pitchFamily="34" charset="0"/>
                <a:cs typeface="Andalus" pitchFamily="18" charset="-78"/>
              </a:rPr>
              <a:t>Managed Service Provider (MSP)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600" dirty="0" smtClean="0">
                <a:ea typeface="Verdana" pitchFamily="34" charset="0"/>
                <a:cs typeface="Andalus" pitchFamily="18" charset="-78"/>
              </a:rPr>
              <a:t>34 </a:t>
            </a:r>
            <a:r>
              <a:rPr lang="en-US" sz="2600" dirty="0">
                <a:ea typeface="Verdana" pitchFamily="34" charset="0"/>
                <a:cs typeface="Andalus" pitchFamily="18" charset="-78"/>
              </a:rPr>
              <a:t>GST </a:t>
            </a:r>
            <a:r>
              <a:rPr lang="en-US" sz="2600" dirty="0" err="1">
                <a:ea typeface="Verdana" pitchFamily="34" charset="0"/>
                <a:cs typeface="Andalus" pitchFamily="18" charset="-78"/>
              </a:rPr>
              <a:t>Suvidha</a:t>
            </a:r>
            <a:r>
              <a:rPr lang="en-US" sz="2600" dirty="0">
                <a:ea typeface="Verdana" pitchFamily="34" charset="0"/>
                <a:cs typeface="Andalus" pitchFamily="18" charset="-78"/>
              </a:rPr>
              <a:t> Providers (GSPs</a:t>
            </a:r>
            <a:r>
              <a:rPr lang="en-US" sz="2600" dirty="0" smtClean="0">
                <a:ea typeface="Verdana" pitchFamily="34" charset="0"/>
                <a:cs typeface="Andalus" pitchFamily="18" charset="-78"/>
              </a:rPr>
              <a:t>) appointed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0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35974" y="899652"/>
          <a:ext cx="8603226" cy="578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247199" y="206246"/>
            <a:ext cx="7319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Return Process (Example : Return for July 2017)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6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Role of CBEC </a:t>
            </a:r>
            <a:r>
              <a:rPr lang="en-US" sz="3200" b="1" dirty="0" smtClean="0">
                <a:solidFill>
                  <a:srgbClr val="FF0000"/>
                </a:solidFill>
              </a:rPr>
              <a:t>(Now CBIC)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880" y="945511"/>
            <a:ext cx="891177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Role </a:t>
            </a: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in Policy making: Drafting of GST Law, Rules  &amp; Procedures – CGST, UTGST &amp; IGST Law 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Assessment, Audit, Anti-evasion &amp; enforcement under </a:t>
            </a:r>
            <a:r>
              <a:rPr lang="en-IN" sz="28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CGST, UTGST </a:t>
            </a: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&amp; IGST Law 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Levy &amp; collection of Central Excise duty on products outside GST – Petroleum Products &amp; Tobacco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Levy &amp; collection of Customs duties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Developing linkages of CBEC - GST System with GSTN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Training of officials of both Centre &amp; </a:t>
            </a:r>
            <a:r>
              <a:rPr lang="en-IN" sz="28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States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SzPct val="75000"/>
              <a:buFont typeface="Wingdings" panose="05000000000000000000" pitchFamily="2" charset="2"/>
              <a:buChar char="q"/>
              <a:defRPr/>
            </a:pPr>
            <a:r>
              <a:rPr lang="en-IN" sz="2800" dirty="0" smtClean="0">
                <a:solidFill>
                  <a:srgbClr val="000000"/>
                </a:solidFill>
                <a:ea typeface="Verdana" pitchFamily="34" charset="0"/>
                <a:cs typeface="Andalus" pitchFamily="18" charset="-78"/>
              </a:rPr>
              <a:t>Outreach programs for Trade and Industry</a:t>
            </a:r>
            <a:endParaRPr lang="en-IN" sz="2800" dirty="0">
              <a:solidFill>
                <a:srgbClr val="000000"/>
              </a:solidFill>
              <a:ea typeface="Verdana" pitchFamily="34" charset="0"/>
              <a:cs typeface="Andalus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6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Benefits of GST (</a:t>
            </a:r>
            <a:r>
              <a:rPr lang="en-US" sz="3200" b="1" dirty="0" smtClean="0">
                <a:solidFill>
                  <a:srgbClr val="FF0000"/>
                </a:solidFill>
              </a:rPr>
              <a:t>1/2</a:t>
            </a:r>
            <a:r>
              <a:rPr lang="en-US" sz="3200" b="1" dirty="0" smtClean="0">
                <a:solidFill>
                  <a:srgbClr val="00206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33400" y="1803400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4800" y="1458558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33400" y="2514600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04800" y="2169758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533400" y="3212431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04800" y="2867589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33400" y="3974429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04800" y="3629587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533400" y="4736426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" y="4391584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8088" y="2039501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Overall Reduction in Prices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677161" y="1309202"/>
            <a:ext cx="8451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Reduction in Cascading of Taxes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692150" y="2750763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Common National Market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692150" y="3485130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Benefits to Small Taxpayers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692150" y="4289695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Self-Regulating Tax System</a:t>
            </a:r>
            <a:endParaRPr lang="en-US" sz="24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33400" y="5553691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04800" y="5208849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8088" y="5081339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Non-Intrusive Electronic Tax System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591331" y="1424570"/>
            <a:ext cx="3252866" cy="12249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Decrease in </a:t>
            </a:r>
          </a:p>
          <a:p>
            <a:pPr algn="ctr"/>
            <a:r>
              <a:rPr lang="en-US" sz="2800" dirty="0" smtClean="0"/>
              <a:t>Inflation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5591331" y="2856765"/>
            <a:ext cx="3252866" cy="12249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Ease of Doing Business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591331" y="4320815"/>
            <a:ext cx="3252866" cy="12249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Decrease in “Black” Transactions</a:t>
            </a:r>
            <a:endParaRPr lang="en-US" sz="2800" dirty="0"/>
          </a:p>
        </p:txBody>
      </p:sp>
      <p:sp>
        <p:nvSpPr>
          <p:cNvPr id="25" name="Right Arrow 24">
            <a:hlinkClick r:id="rId3" action="ppaction://hlinksldjump"/>
          </p:cNvPr>
          <p:cNvSpPr/>
          <p:nvPr/>
        </p:nvSpPr>
        <p:spPr>
          <a:xfrm>
            <a:off x="8686810" y="6115050"/>
            <a:ext cx="340143" cy="371475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2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Benefits of GST (</a:t>
            </a:r>
            <a:r>
              <a:rPr lang="en-US" sz="3200" b="1" dirty="0">
                <a:solidFill>
                  <a:srgbClr val="FF0000"/>
                </a:solidFill>
              </a:rPr>
              <a:t>2</a:t>
            </a:r>
            <a:r>
              <a:rPr lang="en-US" sz="3200" b="1" dirty="0" smtClean="0">
                <a:solidFill>
                  <a:srgbClr val="FF0000"/>
                </a:solidFill>
              </a:rPr>
              <a:t>/2</a:t>
            </a:r>
            <a:r>
              <a:rPr lang="en-US" sz="3200" b="1" dirty="0" smtClean="0">
                <a:solidFill>
                  <a:srgbClr val="00206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533400" y="1803400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4800" y="1458558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7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33400" y="2514600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04800" y="2169758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8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533400" y="3212431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04800" y="2867589"/>
            <a:ext cx="342900" cy="355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33400" y="3974429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93123" y="3659567"/>
            <a:ext cx="454577" cy="317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30250" y="1289660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Simplified Tax Regime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692149" y="2057400"/>
            <a:ext cx="8451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Reduction in Multiplicity of Taxes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692150" y="2750763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Consumption Based Tax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692150" y="3485130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Abolition of CST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591331" y="1289660"/>
            <a:ext cx="3252866" cy="13598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More informed consumer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5591331" y="2856765"/>
            <a:ext cx="3252866" cy="12249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Poorer States </a:t>
            </a:r>
          </a:p>
          <a:p>
            <a:pPr algn="ctr"/>
            <a:r>
              <a:rPr lang="en-US" sz="2800" dirty="0" smtClean="0"/>
              <a:t>to Gain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5591331" y="4320815"/>
            <a:ext cx="3252866" cy="122494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Make in India</a:t>
            </a:r>
            <a:endParaRPr lang="en-US" sz="28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33400" y="4753385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93123" y="4438523"/>
            <a:ext cx="454577" cy="317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2150" y="4264086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Exports to be Zero Rated</a:t>
            </a:r>
            <a:endParaRPr lang="en-US" sz="240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33400" y="5559571"/>
            <a:ext cx="4663440" cy="0"/>
          </a:xfrm>
          <a:prstGeom prst="straightConnector1">
            <a:avLst/>
          </a:prstGeom>
          <a:ln w="25400">
            <a:solidFill>
              <a:srgbClr val="002060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93123" y="5244709"/>
            <a:ext cx="454577" cy="317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2150" y="5100252"/>
            <a:ext cx="7653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Protection of Domestic </a:t>
            </a:r>
            <a:r>
              <a:rPr lang="en-US" sz="2400" dirty="0"/>
              <a:t>I</a:t>
            </a:r>
            <a:r>
              <a:rPr lang="en-US" sz="2400" dirty="0" smtClean="0"/>
              <a:t>ndustry - IGST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601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Agenda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990" y="1062818"/>
            <a:ext cx="8911772" cy="2720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Design </a:t>
            </a:r>
            <a:r>
              <a:rPr lang="en-US" sz="3200" dirty="0" smtClean="0">
                <a:ea typeface="Verdana" pitchFamily="34" charset="0"/>
                <a:cs typeface="Andalus" pitchFamily="18" charset="-78"/>
              </a:rPr>
              <a:t>of GST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Main features of GST Law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Administration and IT Network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3200" dirty="0" smtClean="0">
                <a:ea typeface="Verdana" pitchFamily="34" charset="0"/>
                <a:cs typeface="Andalus" pitchFamily="18" charset="-78"/>
              </a:rPr>
              <a:t>Benefits of GST and Way Forward</a:t>
            </a:r>
            <a:endParaRPr lang="en-US" sz="3200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7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880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Way Forward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53165" y="908391"/>
            <a:ext cx="8911772" cy="417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SGST law to be passed by the State Legislatures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GST Council to fit tax rates to various categories of Goods or Services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Sector Wise guidance notes to be prepared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Migration and handholding of existing tax payers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Outreach program for trade and industry</a:t>
            </a:r>
          </a:p>
          <a:p>
            <a:pPr marL="723900" lvl="2" indent="-34290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SzPct val="75000"/>
              <a:buFont typeface="Wingdings" pitchFamily="2" charset="2"/>
              <a:buChar char="q"/>
              <a:defRPr/>
            </a:pPr>
            <a:r>
              <a:rPr lang="en-US" sz="2800" dirty="0" smtClean="0">
                <a:ea typeface="Verdana" pitchFamily="34" charset="0"/>
                <a:cs typeface="Andalus" pitchFamily="18" charset="-78"/>
              </a:rPr>
              <a:t>Change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18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-28575" y="0"/>
            <a:ext cx="9144000" cy="685800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u="sng" dirty="0"/>
          </a:p>
        </p:txBody>
      </p:sp>
      <p:sp>
        <p:nvSpPr>
          <p:cNvPr id="3" name="Rectangle 2"/>
          <p:cNvSpPr/>
          <p:nvPr/>
        </p:nvSpPr>
        <p:spPr>
          <a:xfrm>
            <a:off x="742951" y="616530"/>
            <a:ext cx="730689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The following material is available on </a:t>
            </a:r>
            <a:r>
              <a:rPr lang="en-US" sz="3200" u="sng" dirty="0" smtClean="0">
                <a:solidFill>
                  <a:schemeClr val="bg1"/>
                </a:solidFill>
              </a:rPr>
              <a:t>www</a:t>
            </a:r>
            <a:r>
              <a:rPr lang="en-US" sz="3200" u="sng" dirty="0">
                <a:solidFill>
                  <a:schemeClr val="bg1"/>
                </a:solidFill>
              </a:rPr>
              <a:t>. cbec.gov.in</a:t>
            </a:r>
            <a:endParaRPr lang="en-US" sz="4000" u="sng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0134" y="2925789"/>
            <a:ext cx="7229475" cy="26776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Presentation </a:t>
            </a:r>
            <a:r>
              <a:rPr lang="en-IN" sz="2800" dirty="0">
                <a:solidFill>
                  <a:schemeClr val="bg1"/>
                </a:solidFill>
              </a:rPr>
              <a:t>on GST 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GST – Concept &amp; Status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>
                <a:solidFill>
                  <a:schemeClr val="bg1"/>
                </a:solidFill>
              </a:rPr>
              <a:t>FAQs on GST in </a:t>
            </a:r>
            <a:r>
              <a:rPr lang="en-IN" sz="2800" dirty="0" smtClean="0">
                <a:solidFill>
                  <a:schemeClr val="bg1"/>
                </a:solidFill>
              </a:rPr>
              <a:t>Hindi and English</a:t>
            </a:r>
            <a:endParaRPr lang="en-IN" sz="2800" dirty="0">
              <a:solidFill>
                <a:schemeClr val="bg1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CGST, UTGST, IGST &amp; Compensation Acts</a:t>
            </a:r>
            <a:endParaRPr lang="en-IN" sz="2800" dirty="0">
              <a:solidFill>
                <a:schemeClr val="bg1"/>
              </a:solidFill>
            </a:endParaRP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Draft 14 Rules</a:t>
            </a:r>
          </a:p>
          <a:p>
            <a:pPr marL="265113" lvl="0" indent="-265113">
              <a:buFont typeface="Arial" pitchFamily="34" charset="0"/>
              <a:buChar char="•"/>
            </a:pPr>
            <a:r>
              <a:rPr lang="en-IN" sz="2800" dirty="0" smtClean="0">
                <a:solidFill>
                  <a:schemeClr val="bg1"/>
                </a:solidFill>
              </a:rPr>
              <a:t>Constitutional Amendment Act</a:t>
            </a:r>
          </a:p>
        </p:txBody>
      </p:sp>
    </p:spTree>
    <p:extLst>
      <p:ext uri="{BB962C8B-B14F-4D97-AF65-F5344CB8AC3E}">
        <p14:creationId xmlns:p14="http://schemas.microsoft.com/office/powerpoint/2010/main" val="358561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7" name="Flowchart: Magnetic Disk 46"/>
          <p:cNvSpPr/>
          <p:nvPr/>
        </p:nvSpPr>
        <p:spPr>
          <a:xfrm>
            <a:off x="2078431" y="1330571"/>
            <a:ext cx="2334023" cy="4582634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Flowchart: Magnetic Disk 47"/>
          <p:cNvSpPr/>
          <p:nvPr/>
        </p:nvSpPr>
        <p:spPr>
          <a:xfrm>
            <a:off x="2078429" y="3621888"/>
            <a:ext cx="2334023" cy="2291317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Flowchart: Magnetic Disk 49"/>
          <p:cNvSpPr/>
          <p:nvPr/>
        </p:nvSpPr>
        <p:spPr>
          <a:xfrm>
            <a:off x="5087445" y="1330571"/>
            <a:ext cx="2334023" cy="4582634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6" name="Straight Connector 65"/>
          <p:cNvCxnSpPr/>
          <p:nvPr/>
        </p:nvCxnSpPr>
        <p:spPr>
          <a:xfrm>
            <a:off x="1764949" y="3025601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101694" y="2871107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132</a:t>
            </a:r>
            <a:endParaRPr lang="en-IN" sz="1400" b="1" dirty="0"/>
          </a:p>
        </p:txBody>
      </p:sp>
      <p:cxnSp>
        <p:nvCxnSpPr>
          <p:cNvPr id="90" name="Straight Arrow Connector 89"/>
          <p:cNvCxnSpPr/>
          <p:nvPr/>
        </p:nvCxnSpPr>
        <p:spPr>
          <a:xfrm flipH="1">
            <a:off x="1963029" y="3260696"/>
            <a:ext cx="0" cy="90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517716" y="3553278"/>
            <a:ext cx="521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32%</a:t>
            </a:r>
            <a:endParaRPr lang="en-IN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7840014" y="4083808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100</a:t>
            </a:r>
            <a:endParaRPr lang="en-IN" sz="1400" b="1" dirty="0"/>
          </a:p>
        </p:txBody>
      </p:sp>
      <p:cxnSp>
        <p:nvCxnSpPr>
          <p:cNvPr id="95" name="Straight Connector 94"/>
          <p:cNvCxnSpPr/>
          <p:nvPr/>
        </p:nvCxnSpPr>
        <p:spPr>
          <a:xfrm>
            <a:off x="4838673" y="3154951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7861214" y="3005131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128</a:t>
            </a:r>
            <a:endParaRPr lang="en-IN" sz="1400" b="1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638224" y="4337847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03299" y="4194155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100</a:t>
            </a:r>
            <a:endParaRPr lang="en-IN" sz="1400" b="1" dirty="0"/>
          </a:p>
        </p:txBody>
      </p:sp>
      <p:sp>
        <p:nvSpPr>
          <p:cNvPr id="3" name="Rectangle 2"/>
          <p:cNvSpPr/>
          <p:nvPr/>
        </p:nvSpPr>
        <p:spPr>
          <a:xfrm>
            <a:off x="148707" y="4709490"/>
            <a:ext cx="1831113" cy="98353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Cost of production of goods is Rs. 100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148708" y="1545768"/>
            <a:ext cx="1754464" cy="98353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Cumulative taxes of 32% levied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7593696" y="1144894"/>
            <a:ext cx="1241390" cy="12973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All other taxes are replaced by GST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7593475" y="4949078"/>
            <a:ext cx="1346760" cy="14878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Overall incidence of tax will be reduced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2554" y="119454"/>
            <a:ext cx="6737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Reduction in Price of Goods under GST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4777117" y="4257881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Magnetic Disk 50"/>
          <p:cNvSpPr/>
          <p:nvPr/>
        </p:nvSpPr>
        <p:spPr>
          <a:xfrm>
            <a:off x="5087446" y="3710696"/>
            <a:ext cx="2334023" cy="2202509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Left Arrow 34">
            <a:hlinkClick r:id="rId2" action="ppaction://hlinksldjump"/>
          </p:cNvPr>
          <p:cNvSpPr/>
          <p:nvPr/>
        </p:nvSpPr>
        <p:spPr>
          <a:xfrm>
            <a:off x="7303416" y="229056"/>
            <a:ext cx="319087" cy="36557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Magnetic Disk 48"/>
          <p:cNvSpPr/>
          <p:nvPr/>
        </p:nvSpPr>
        <p:spPr>
          <a:xfrm>
            <a:off x="2078430" y="3071716"/>
            <a:ext cx="2334023" cy="1311598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Oval 40"/>
          <p:cNvSpPr/>
          <p:nvPr/>
        </p:nvSpPr>
        <p:spPr>
          <a:xfrm>
            <a:off x="2174524" y="3158341"/>
            <a:ext cx="1213278" cy="47528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Service</a:t>
            </a:r>
          </a:p>
          <a:p>
            <a:pPr algn="ctr"/>
            <a:r>
              <a:rPr lang="en-US" sz="1200" b="1" dirty="0" smtClean="0"/>
              <a:t>Tax – 1%</a:t>
            </a:r>
            <a:endParaRPr lang="en-US" sz="1200" b="1" dirty="0"/>
          </a:p>
        </p:txBody>
      </p:sp>
      <p:sp>
        <p:nvSpPr>
          <p:cNvPr id="42" name="Oval 41"/>
          <p:cNvSpPr/>
          <p:nvPr/>
        </p:nvSpPr>
        <p:spPr>
          <a:xfrm>
            <a:off x="3402316" y="3155802"/>
            <a:ext cx="809899" cy="47528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VAT 14.5%</a:t>
            </a:r>
            <a:endParaRPr lang="en-US" sz="1050" b="1" dirty="0"/>
          </a:p>
        </p:txBody>
      </p:sp>
      <p:sp>
        <p:nvSpPr>
          <p:cNvPr id="43" name="Oval 42"/>
          <p:cNvSpPr/>
          <p:nvPr/>
        </p:nvSpPr>
        <p:spPr>
          <a:xfrm>
            <a:off x="3559689" y="3669908"/>
            <a:ext cx="852763" cy="47528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Excise 12.5%</a:t>
            </a:r>
            <a:endParaRPr lang="en-US" sz="1050" b="1" dirty="0"/>
          </a:p>
        </p:txBody>
      </p:sp>
      <p:sp>
        <p:nvSpPr>
          <p:cNvPr id="44" name="Oval 43"/>
          <p:cNvSpPr/>
          <p:nvPr/>
        </p:nvSpPr>
        <p:spPr>
          <a:xfrm>
            <a:off x="2766649" y="3633913"/>
            <a:ext cx="778525" cy="47528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Entry</a:t>
            </a:r>
          </a:p>
          <a:p>
            <a:pPr algn="ctr"/>
            <a:r>
              <a:rPr lang="en-US" sz="1050" b="1" dirty="0" smtClean="0"/>
              <a:t>Tax 2%</a:t>
            </a:r>
            <a:endParaRPr lang="en-US" sz="1050" b="1" dirty="0"/>
          </a:p>
        </p:txBody>
      </p:sp>
      <p:sp>
        <p:nvSpPr>
          <p:cNvPr id="45" name="Oval 44"/>
          <p:cNvSpPr/>
          <p:nvPr/>
        </p:nvSpPr>
        <p:spPr>
          <a:xfrm>
            <a:off x="2124961" y="3770813"/>
            <a:ext cx="645592" cy="47528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/>
              <a:t>CST 2%</a:t>
            </a:r>
            <a:endParaRPr lang="en-US" sz="1050" b="1" dirty="0"/>
          </a:p>
        </p:txBody>
      </p:sp>
      <p:sp>
        <p:nvSpPr>
          <p:cNvPr id="46" name="Flowchart: Magnetic Disk 45"/>
          <p:cNvSpPr/>
          <p:nvPr/>
        </p:nvSpPr>
        <p:spPr>
          <a:xfrm>
            <a:off x="5087446" y="3178883"/>
            <a:ext cx="2334023" cy="1212701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Oval 51"/>
          <p:cNvSpPr/>
          <p:nvPr/>
        </p:nvSpPr>
        <p:spPr>
          <a:xfrm>
            <a:off x="5801034" y="3770813"/>
            <a:ext cx="948188" cy="410359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GST @ 28%</a:t>
            </a:r>
            <a:endParaRPr lang="en-US" sz="1200" b="1" dirty="0"/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7636818" y="3260696"/>
            <a:ext cx="0" cy="90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626925" y="3553278"/>
            <a:ext cx="521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28%</a:t>
            </a:r>
            <a:endParaRPr lang="en-IN" sz="1400" b="1" dirty="0"/>
          </a:p>
        </p:txBody>
      </p:sp>
      <p:sp>
        <p:nvSpPr>
          <p:cNvPr id="34" name="Rectangle 33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5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94" grpId="0"/>
      <p:bldP spid="96" grpId="0"/>
      <p:bldP spid="37" grpId="0" animBg="1"/>
      <p:bldP spid="39" grpId="0" animBg="1"/>
      <p:bldP spid="51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2" grpId="0" animBg="1"/>
      <p:bldP spid="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9A129-2810-4121-97A1-215370DB2F8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7" name="Flowchart: Magnetic Disk 46"/>
          <p:cNvSpPr/>
          <p:nvPr/>
        </p:nvSpPr>
        <p:spPr>
          <a:xfrm>
            <a:off x="2078431" y="1330571"/>
            <a:ext cx="2334023" cy="4582634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Flowchart: Magnetic Disk 47"/>
          <p:cNvSpPr/>
          <p:nvPr/>
        </p:nvSpPr>
        <p:spPr>
          <a:xfrm>
            <a:off x="2078429" y="4257881"/>
            <a:ext cx="2334023" cy="1655324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Flowchart: Magnetic Disk 49"/>
          <p:cNvSpPr/>
          <p:nvPr/>
        </p:nvSpPr>
        <p:spPr>
          <a:xfrm>
            <a:off x="5087445" y="1330571"/>
            <a:ext cx="2334023" cy="4582634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6" name="Straight Connector 65"/>
          <p:cNvCxnSpPr/>
          <p:nvPr/>
        </p:nvCxnSpPr>
        <p:spPr>
          <a:xfrm>
            <a:off x="1764949" y="3257825"/>
            <a:ext cx="3024000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101694" y="3088817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115</a:t>
            </a:r>
            <a:endParaRPr lang="en-IN" sz="1400" b="1" dirty="0"/>
          </a:p>
        </p:txBody>
      </p:sp>
      <p:cxnSp>
        <p:nvCxnSpPr>
          <p:cNvPr id="90" name="Straight Arrow Connector 89"/>
          <p:cNvCxnSpPr/>
          <p:nvPr/>
        </p:nvCxnSpPr>
        <p:spPr>
          <a:xfrm flipH="1">
            <a:off x="1963029" y="3420350"/>
            <a:ext cx="0" cy="72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503202" y="3640362"/>
            <a:ext cx="521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15%</a:t>
            </a:r>
            <a:endParaRPr lang="en-IN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7781958" y="4533742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97</a:t>
            </a:r>
            <a:endParaRPr lang="en-IN" sz="1400" b="1" dirty="0"/>
          </a:p>
        </p:txBody>
      </p:sp>
      <p:sp>
        <p:nvSpPr>
          <p:cNvPr id="96" name="TextBox 95"/>
          <p:cNvSpPr txBox="1"/>
          <p:nvPr/>
        </p:nvSpPr>
        <p:spPr>
          <a:xfrm>
            <a:off x="7861214" y="3005131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~115</a:t>
            </a:r>
            <a:endParaRPr lang="en-IN" sz="1400" b="1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638224" y="4671669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03299" y="4527977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  Rs. 97</a:t>
            </a:r>
            <a:endParaRPr lang="en-IN" sz="1400" b="1" dirty="0"/>
          </a:p>
        </p:txBody>
      </p:sp>
      <p:sp>
        <p:nvSpPr>
          <p:cNvPr id="3" name="Rectangle 2"/>
          <p:cNvSpPr/>
          <p:nvPr/>
        </p:nvSpPr>
        <p:spPr>
          <a:xfrm>
            <a:off x="186137" y="4929675"/>
            <a:ext cx="1831113" cy="98353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Cost of production of goods is Rs. 97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148708" y="1545768"/>
            <a:ext cx="1754464" cy="98353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Service tax 15% and embedded VAT of ~3%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7593696" y="1144894"/>
            <a:ext cx="1241390" cy="129732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Service tax replaced by GST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7593475" y="4949078"/>
            <a:ext cx="1346760" cy="148788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Overall incidence of tax will be same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42554" y="119454"/>
            <a:ext cx="6737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Reduction in Price of Goods under GST</a:t>
            </a:r>
            <a:endParaRPr lang="en-US" sz="3200" b="1" dirty="0">
              <a:solidFill>
                <a:srgbClr val="002060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>
          <a:xfrm>
            <a:off x="4777117" y="4707815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lowchart: Magnetic Disk 50"/>
          <p:cNvSpPr/>
          <p:nvPr/>
        </p:nvSpPr>
        <p:spPr>
          <a:xfrm>
            <a:off x="5087446" y="4257881"/>
            <a:ext cx="2334023" cy="1655324"/>
          </a:xfrm>
          <a:prstGeom prst="flowChartMagneticDisk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5" name="Left Arrow 34">
            <a:hlinkClick r:id="rId2" action="ppaction://hlinksldjump"/>
          </p:cNvPr>
          <p:cNvSpPr/>
          <p:nvPr/>
        </p:nvSpPr>
        <p:spPr>
          <a:xfrm>
            <a:off x="7303416" y="229056"/>
            <a:ext cx="319087" cy="365570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Magnetic Disk 48"/>
          <p:cNvSpPr/>
          <p:nvPr/>
        </p:nvSpPr>
        <p:spPr>
          <a:xfrm>
            <a:off x="2073354" y="3937650"/>
            <a:ext cx="2334023" cy="859786"/>
          </a:xfrm>
          <a:prstGeom prst="flowChartMagneticDisk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Flowchart: Magnetic Disk 45"/>
          <p:cNvSpPr/>
          <p:nvPr/>
        </p:nvSpPr>
        <p:spPr>
          <a:xfrm>
            <a:off x="5087446" y="3312907"/>
            <a:ext cx="2334023" cy="1485069"/>
          </a:xfrm>
          <a:prstGeom prst="flowChartMagneticDisk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Oval 51"/>
          <p:cNvSpPr/>
          <p:nvPr/>
        </p:nvSpPr>
        <p:spPr>
          <a:xfrm>
            <a:off x="5816173" y="4065518"/>
            <a:ext cx="948188" cy="410359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GST </a:t>
            </a:r>
            <a:endParaRPr lang="en-US" sz="1200" b="1" dirty="0"/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7636818" y="3275210"/>
            <a:ext cx="0" cy="1296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626925" y="3698418"/>
            <a:ext cx="521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18%</a:t>
            </a:r>
            <a:endParaRPr lang="en-IN" sz="1400" b="1" dirty="0"/>
          </a:p>
        </p:txBody>
      </p:sp>
      <p:sp>
        <p:nvSpPr>
          <p:cNvPr id="34" name="Flowchart: Magnetic Disk 33"/>
          <p:cNvSpPr/>
          <p:nvPr/>
        </p:nvSpPr>
        <p:spPr>
          <a:xfrm>
            <a:off x="2073354" y="3312908"/>
            <a:ext cx="2334023" cy="1011873"/>
          </a:xfrm>
          <a:prstGeom prst="flowChartMagneticDisk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Oval 37"/>
          <p:cNvSpPr/>
          <p:nvPr/>
        </p:nvSpPr>
        <p:spPr>
          <a:xfrm>
            <a:off x="2638801" y="3747897"/>
            <a:ext cx="1213278" cy="421481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Service</a:t>
            </a:r>
          </a:p>
          <a:p>
            <a:pPr algn="ctr"/>
            <a:r>
              <a:rPr lang="en-US" sz="1200" b="1" dirty="0" smtClean="0"/>
              <a:t>Tax</a:t>
            </a:r>
            <a:endParaRPr lang="en-US" sz="1200" b="1" dirty="0"/>
          </a:p>
        </p:txBody>
      </p:sp>
      <p:sp>
        <p:nvSpPr>
          <p:cNvPr id="53" name="Oval 52"/>
          <p:cNvSpPr/>
          <p:nvPr/>
        </p:nvSpPr>
        <p:spPr>
          <a:xfrm>
            <a:off x="2844802" y="4420613"/>
            <a:ext cx="754743" cy="317905"/>
          </a:xfrm>
          <a:prstGeom prst="ellipse">
            <a:avLst/>
          </a:prstGeo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VAT</a:t>
            </a:r>
            <a:endParaRPr lang="en-US" sz="1200" b="1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1638224" y="4235064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003299" y="4091372"/>
            <a:ext cx="98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 smtClean="0"/>
              <a:t>Rs. 100</a:t>
            </a:r>
            <a:endParaRPr lang="en-IN" sz="1400" b="1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4849306" y="3257825"/>
            <a:ext cx="3084357" cy="0"/>
          </a:xfrm>
          <a:prstGeom prst="line">
            <a:avLst/>
          </a:prstGeom>
          <a:ln w="25400" cmpd="sng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726906" y="6625390"/>
            <a:ext cx="417096" cy="1828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12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94" grpId="0"/>
      <p:bldP spid="96" grpId="0"/>
      <p:bldP spid="37" grpId="0" animBg="1"/>
      <p:bldP spid="39" grpId="0" animBg="1"/>
      <p:bldP spid="51" grpId="0" animBg="1"/>
      <p:bldP spid="46" grpId="0" animBg="1"/>
      <p:bldP spid="52" grpId="0" animBg="1"/>
      <p:bldP spid="55" grpId="0"/>
      <p:bldP spid="38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36" y="128361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The Effort and Work Done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20913" y="1248225"/>
            <a:ext cx="8316686" cy="0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20913" y="3412668"/>
            <a:ext cx="8316686" cy="0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77371" y="6068601"/>
            <a:ext cx="8316686" cy="0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65191" y="1016003"/>
            <a:ext cx="0" cy="529200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0109" y="1905937"/>
            <a:ext cx="165462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10 Years…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In Making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5423" y="3621661"/>
            <a:ext cx="251709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14 EC Meetings in 10 years and 13 GSTC Meetings in 6 months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89103" y="1733485"/>
            <a:ext cx="2136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30 +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Sub-Groups &amp;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smtClean="0">
                <a:solidFill>
                  <a:srgbClr val="FF0000"/>
                </a:solidFill>
              </a:rPr>
              <a:t>Committees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52890" y="3812559"/>
            <a:ext cx="198639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175 + Officers Meetings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735954" y="1016003"/>
            <a:ext cx="0" cy="5292000"/>
          </a:xfrm>
          <a:prstGeom prst="straightConnector1">
            <a:avLst/>
          </a:prstGeom>
          <a:ln>
            <a:solidFill>
              <a:schemeClr val="accent5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934155" y="1457299"/>
            <a:ext cx="220938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18000 +</a:t>
            </a:r>
          </a:p>
          <a:p>
            <a:r>
              <a:rPr lang="en-US" sz="2600" b="1" dirty="0" smtClean="0">
                <a:solidFill>
                  <a:srgbClr val="FF0000"/>
                </a:solidFill>
              </a:rPr>
              <a:t>Man Hours of discussion by GST Council</a:t>
            </a:r>
            <a:endParaRPr lang="en-US" sz="26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77845" y="3696387"/>
            <a:ext cx="29178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Constitution Amendment and 5 Laws approved by collaborative effort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63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50" y="157389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Existing Indirect Tax Structure in India</a:t>
            </a:r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2013" y="5845578"/>
            <a:ext cx="8795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50000"/>
                  </a:schemeClr>
                </a:solidFill>
              </a:rPr>
              <a:t>Constitution amended to provide concurrent powers to both Centre &amp; States to levy GST (Centre to tax sale of goods and States to tax provision of services)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93396" y="1424517"/>
            <a:ext cx="3976575" cy="2939266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Central Excise duty </a:t>
            </a:r>
            <a:endParaRPr lang="en-US" sz="2000" dirty="0" smtClean="0"/>
          </a:p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Additional duties of excise</a:t>
            </a:r>
          </a:p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Excise duty levied under Medicinal &amp; Toilet Preparation  Act</a:t>
            </a:r>
          </a:p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Additional duties of customs (CVD &amp; SAD) </a:t>
            </a:r>
          </a:p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Service Tax</a:t>
            </a:r>
          </a:p>
          <a:p>
            <a:pPr marL="180975" lvl="0" indent="-180975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Surcharges &amp; Cesses</a:t>
            </a:r>
            <a:endParaRPr lang="en-US" sz="2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42118" y="1435151"/>
            <a:ext cx="3976575" cy="3493264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State VAT / Sales Tax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Central Sales Tax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Purchase Tax 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Entertainment Tax (other than those levied by local bodies)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Luxury Tax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Entry Tax (All forms)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Taxes on lottery, betting &amp; gambling</a:t>
            </a:r>
          </a:p>
          <a:p>
            <a:pPr marL="180975" lvl="0" indent="-180975">
              <a:spcAft>
                <a:spcPct val="15000"/>
              </a:spcAft>
              <a:buFont typeface="Arial" pitchFamily="34" charset="0"/>
              <a:buChar char="•"/>
            </a:pPr>
            <a:r>
              <a:rPr lang="en-US" sz="2000" dirty="0" smtClean="0">
                <a:ea typeface="Verdana" pitchFamily="34" charset="0"/>
                <a:cs typeface="Verdana" pitchFamily="34" charset="0"/>
              </a:rPr>
              <a:t>Surcharges &amp; Cesses</a:t>
            </a:r>
          </a:p>
        </p:txBody>
      </p:sp>
      <p:sp>
        <p:nvSpPr>
          <p:cNvPr id="15" name="Rectangle 14"/>
          <p:cNvSpPr/>
          <p:nvPr/>
        </p:nvSpPr>
        <p:spPr>
          <a:xfrm rot="16200000">
            <a:off x="2534195" y="3158910"/>
            <a:ext cx="4075610" cy="54018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TextBox 16"/>
          <p:cNvSpPr txBox="1"/>
          <p:nvPr/>
        </p:nvSpPr>
        <p:spPr>
          <a:xfrm>
            <a:off x="340239" y="973584"/>
            <a:ext cx="21690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600" b="1" dirty="0" smtClean="0"/>
              <a:t>Central Taxes</a:t>
            </a:r>
            <a:endParaRPr lang="en-IN" sz="2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720853" y="967558"/>
            <a:ext cx="21690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600" b="1" dirty="0" smtClean="0"/>
              <a:t>State Taxes</a:t>
            </a:r>
            <a:endParaRPr lang="en-IN" sz="2600" b="1" dirty="0"/>
          </a:p>
        </p:txBody>
      </p:sp>
      <p:pic>
        <p:nvPicPr>
          <p:cNvPr id="1026" name="Picture 2" descr="C:\Users\india\AppData\Local\Microsoft\Windows\INetCache\IE\ZH2ARPPB\RWZ9W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2188" y="5110939"/>
            <a:ext cx="763294" cy="768866"/>
          </a:xfrm>
          <a:prstGeom prst="rect">
            <a:avLst/>
          </a:prstGeom>
          <a:noFill/>
        </p:spPr>
      </p:pic>
      <p:cxnSp>
        <p:nvCxnSpPr>
          <p:cNvPr id="20" name="Elbow Connector 19"/>
          <p:cNvCxnSpPr>
            <a:stCxn id="11" idx="2"/>
            <a:endCxn id="1026" idx="1"/>
          </p:cNvCxnSpPr>
          <p:nvPr/>
        </p:nvCxnSpPr>
        <p:spPr>
          <a:xfrm rot="16200000" flipH="1">
            <a:off x="2691142" y="4054325"/>
            <a:ext cx="1131589" cy="175050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19"/>
          <p:cNvCxnSpPr>
            <a:stCxn id="12" idx="2"/>
            <a:endCxn id="1026" idx="3"/>
          </p:cNvCxnSpPr>
          <p:nvPr/>
        </p:nvCxnSpPr>
        <p:spPr>
          <a:xfrm rot="5400000">
            <a:off x="5529466" y="4294431"/>
            <a:ext cx="566957" cy="183492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256568" y="4979546"/>
            <a:ext cx="5918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/>
              <a:t>GST</a:t>
            </a:r>
            <a:endParaRPr lang="en-IN" sz="1600" b="1" dirty="0"/>
          </a:p>
        </p:txBody>
      </p:sp>
    </p:spTree>
    <p:extLst>
      <p:ext uri="{BB962C8B-B14F-4D97-AF65-F5344CB8AC3E}">
        <p14:creationId xmlns:p14="http://schemas.microsoft.com/office/powerpoint/2010/main" val="138838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394" y="84818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Understanding CGST, SGST, UTGST &amp; IGST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0354" y="1331017"/>
            <a:ext cx="2588596" cy="14496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8590" y="2931217"/>
            <a:ext cx="20610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Foreign Territory</a:t>
            </a:r>
            <a:endParaRPr lang="en-US" sz="2000" b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74162" y="1507342"/>
            <a:ext cx="1096963" cy="10969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83464" y="4609205"/>
            <a:ext cx="1316736" cy="10972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5284" y="4425480"/>
            <a:ext cx="548640" cy="87856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92129" y="2596356"/>
            <a:ext cx="20610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State 1</a:t>
            </a:r>
            <a:endParaRPr 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334365" y="5720999"/>
            <a:ext cx="3537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Union territory without legislature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125985" y="5362102"/>
            <a:ext cx="20610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State 2</a:t>
            </a:r>
            <a:endParaRPr lang="en-US" sz="2000" b="1" dirty="0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757283" y="2200060"/>
            <a:ext cx="2298274" cy="159657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206524" y="3474723"/>
            <a:ext cx="731520" cy="1097280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227013" y="2984820"/>
            <a:ext cx="749299" cy="1194464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3773476" y="4914827"/>
            <a:ext cx="2842702" cy="275176"/>
          </a:xfrm>
          <a:prstGeom prst="straightConnector1">
            <a:avLst/>
          </a:prstGeom>
          <a:ln w="2540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rot="21386184">
            <a:off x="3476929" y="1786724"/>
            <a:ext cx="1171423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IGST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 rot="20370143">
            <a:off x="5758794" y="896088"/>
            <a:ext cx="1988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CGST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+ </a:t>
            </a:r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SGST</a:t>
            </a:r>
          </a:p>
        </p:txBody>
      </p:sp>
      <p:sp>
        <p:nvSpPr>
          <p:cNvPr id="40" name="TextBox 39"/>
          <p:cNvSpPr txBox="1"/>
          <p:nvPr/>
        </p:nvSpPr>
        <p:spPr>
          <a:xfrm rot="3438572">
            <a:off x="6176057" y="3181851"/>
            <a:ext cx="1171423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IGST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rot="21202140">
            <a:off x="4968114" y="4526692"/>
            <a:ext cx="1171423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IGST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3375201">
            <a:off x="1748654" y="3921103"/>
            <a:ext cx="1171423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IGST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3" name="Circular Arrow 42"/>
          <p:cNvSpPr/>
          <p:nvPr/>
        </p:nvSpPr>
        <p:spPr>
          <a:xfrm rot="3987896">
            <a:off x="6619083" y="3932617"/>
            <a:ext cx="1406536" cy="1354941"/>
          </a:xfrm>
          <a:prstGeom prst="circular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Circular Arrow 43"/>
          <p:cNvSpPr/>
          <p:nvPr/>
        </p:nvSpPr>
        <p:spPr>
          <a:xfrm rot="3987896">
            <a:off x="5090799" y="1239630"/>
            <a:ext cx="1406536" cy="1354941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Circular Arrow 44"/>
          <p:cNvSpPr/>
          <p:nvPr/>
        </p:nvSpPr>
        <p:spPr>
          <a:xfrm rot="15435879">
            <a:off x="2339774" y="4474168"/>
            <a:ext cx="1266580" cy="1354941"/>
          </a:xfrm>
          <a:prstGeom prst="circularArrow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 rot="20594910">
            <a:off x="7274474" y="3618415"/>
            <a:ext cx="1988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CGST </a:t>
            </a:r>
          </a:p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+ </a:t>
            </a:r>
          </a:p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SGST</a:t>
            </a:r>
          </a:p>
        </p:txBody>
      </p:sp>
      <p:sp>
        <p:nvSpPr>
          <p:cNvPr id="48" name="TextBox 47"/>
          <p:cNvSpPr txBox="1"/>
          <p:nvPr/>
        </p:nvSpPr>
        <p:spPr>
          <a:xfrm rot="21321888">
            <a:off x="950852" y="4715730"/>
            <a:ext cx="1988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CGST 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+ 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UTGST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8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36" y="113847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Features of Constitution Amendment Act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pic>
        <p:nvPicPr>
          <p:cNvPr id="1026" name="Picture 2" descr="C:\Users\user\AppData\Local\Microsoft\Windows\Temporary Internet Files\Content.IE5\E80OD00S\large-wine-glass-66.6-6217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36" y="1072470"/>
            <a:ext cx="65934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25609" y="1168527"/>
            <a:ext cx="2656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smtClean="0"/>
              <a:t>Alcohol for human consumption</a:t>
            </a:r>
            <a:endParaRPr lang="en-IN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6864" y="1322415"/>
            <a:ext cx="4078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Power to tax remains with the State</a:t>
            </a:r>
            <a:endParaRPr lang="en-IN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25609" y="2306184"/>
            <a:ext cx="26561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smtClean="0"/>
              <a:t>Five petroleum products – crude oil , diesel, petrol, natural gas and ATF</a:t>
            </a:r>
            <a:endParaRPr lang="en-IN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455892" y="2613960"/>
            <a:ext cx="4078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GST Council to decide the date from which GST will be applicable</a:t>
            </a:r>
            <a:endParaRPr lang="en-IN" sz="2000" b="1" dirty="0"/>
          </a:p>
        </p:txBody>
      </p:sp>
      <p:pic>
        <p:nvPicPr>
          <p:cNvPr id="1027" name="Picture 3" descr="C:\Users\user\AppData\Local\Microsoft\Windows\Temporary Internet Files\Content.IE5\BLNJCFQM\gasoline-pump-151115_960_72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86" y="2517903"/>
            <a:ext cx="84125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669151" y="4142815"/>
            <a:ext cx="26561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smtClean="0"/>
              <a:t>Tobacco</a:t>
            </a:r>
            <a:endParaRPr lang="en-IN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55892" y="3835039"/>
            <a:ext cx="4078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Part of GST but power to levy additional excise duty with Central Government</a:t>
            </a:r>
            <a:endParaRPr lang="en-IN" sz="2000" b="1" dirty="0"/>
          </a:p>
        </p:txBody>
      </p:sp>
      <p:pic>
        <p:nvPicPr>
          <p:cNvPr id="1029" name="Picture 5" descr="C:\Users\user\AppData\Local\Microsoft\Windows\Temporary Internet Files\Content.IE5\BLNJCFQM\120px-Cigarette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90" y="3822542"/>
            <a:ext cx="1040656" cy="1040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1625609" y="5076974"/>
            <a:ext cx="2656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smtClean="0"/>
              <a:t>Entertainment tax levied by local bodies</a:t>
            </a:r>
            <a:endParaRPr lang="en-IN" sz="2000" b="1" dirty="0"/>
          </a:p>
        </p:txBody>
      </p: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661967" y="5065521"/>
            <a:ext cx="664771" cy="730793"/>
            <a:chOff x="2304" y="1584"/>
            <a:chExt cx="1740" cy="1554"/>
          </a:xfrm>
        </p:grpSpPr>
        <p:sp>
          <p:nvSpPr>
            <p:cNvPr id="12" name="Film"/>
            <p:cNvSpPr>
              <a:spLocks noEditPoints="1" noChangeArrowheads="1"/>
            </p:cNvSpPr>
            <p:nvPr/>
          </p:nvSpPr>
          <p:spPr bwMode="auto">
            <a:xfrm>
              <a:off x="2304" y="1980"/>
              <a:ext cx="726" cy="1158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6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4960 w 21600"/>
                <a:gd name="T17" fmla="*/ 8129 h 21600"/>
                <a:gd name="T18" fmla="*/ 17079 w 21600"/>
                <a:gd name="T19" fmla="*/ 1342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lose/>
                </a:path>
                <a:path w="21600" h="21600" extrusionOk="0">
                  <a:moveTo>
                    <a:pt x="3014" y="21600"/>
                  </a:moveTo>
                  <a:lnTo>
                    <a:pt x="3014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3014" y="21600"/>
                  </a:lnTo>
                  <a:close/>
                </a:path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18586" y="0"/>
                  </a:lnTo>
                  <a:lnTo>
                    <a:pt x="18586" y="21600"/>
                  </a:lnTo>
                  <a:lnTo>
                    <a:pt x="21600" y="21600"/>
                  </a:lnTo>
                  <a:close/>
                </a:path>
                <a:path w="21600" h="21600" extrusionOk="0">
                  <a:moveTo>
                    <a:pt x="6028" y="6574"/>
                  </a:moveTo>
                  <a:lnTo>
                    <a:pt x="15572" y="6574"/>
                  </a:lnTo>
                  <a:lnTo>
                    <a:pt x="16074" y="6574"/>
                  </a:lnTo>
                  <a:lnTo>
                    <a:pt x="16326" y="6457"/>
                  </a:lnTo>
                  <a:lnTo>
                    <a:pt x="16577" y="6339"/>
                  </a:lnTo>
                  <a:lnTo>
                    <a:pt x="16828" y="6222"/>
                  </a:lnTo>
                  <a:lnTo>
                    <a:pt x="17079" y="6222"/>
                  </a:lnTo>
                  <a:lnTo>
                    <a:pt x="17330" y="5987"/>
                  </a:lnTo>
                  <a:lnTo>
                    <a:pt x="17330" y="5870"/>
                  </a:lnTo>
                  <a:lnTo>
                    <a:pt x="17581" y="5635"/>
                  </a:lnTo>
                  <a:lnTo>
                    <a:pt x="17581" y="1526"/>
                  </a:lnTo>
                  <a:lnTo>
                    <a:pt x="17330" y="1291"/>
                  </a:lnTo>
                  <a:lnTo>
                    <a:pt x="17330" y="1174"/>
                  </a:lnTo>
                  <a:lnTo>
                    <a:pt x="17079" y="1057"/>
                  </a:lnTo>
                  <a:lnTo>
                    <a:pt x="16828" y="939"/>
                  </a:lnTo>
                  <a:lnTo>
                    <a:pt x="16577" y="822"/>
                  </a:lnTo>
                  <a:lnTo>
                    <a:pt x="16326" y="704"/>
                  </a:lnTo>
                  <a:lnTo>
                    <a:pt x="16074" y="704"/>
                  </a:lnTo>
                  <a:lnTo>
                    <a:pt x="15572" y="587"/>
                  </a:lnTo>
                  <a:lnTo>
                    <a:pt x="6028" y="587"/>
                  </a:lnTo>
                  <a:lnTo>
                    <a:pt x="5526" y="704"/>
                  </a:lnTo>
                  <a:lnTo>
                    <a:pt x="5274" y="704"/>
                  </a:lnTo>
                  <a:lnTo>
                    <a:pt x="5023" y="822"/>
                  </a:lnTo>
                  <a:lnTo>
                    <a:pt x="4772" y="939"/>
                  </a:lnTo>
                  <a:lnTo>
                    <a:pt x="4521" y="1057"/>
                  </a:lnTo>
                  <a:lnTo>
                    <a:pt x="4270" y="1174"/>
                  </a:lnTo>
                  <a:lnTo>
                    <a:pt x="4270" y="1291"/>
                  </a:lnTo>
                  <a:lnTo>
                    <a:pt x="4019" y="1526"/>
                  </a:lnTo>
                  <a:lnTo>
                    <a:pt x="4019" y="5635"/>
                  </a:lnTo>
                  <a:lnTo>
                    <a:pt x="4270" y="5870"/>
                  </a:lnTo>
                  <a:lnTo>
                    <a:pt x="4270" y="5987"/>
                  </a:lnTo>
                  <a:lnTo>
                    <a:pt x="4521" y="6222"/>
                  </a:lnTo>
                  <a:lnTo>
                    <a:pt x="4772" y="6222"/>
                  </a:lnTo>
                  <a:lnTo>
                    <a:pt x="5023" y="6339"/>
                  </a:lnTo>
                  <a:lnTo>
                    <a:pt x="5274" y="6457"/>
                  </a:lnTo>
                  <a:lnTo>
                    <a:pt x="5526" y="6574"/>
                  </a:lnTo>
                  <a:lnTo>
                    <a:pt x="6028" y="6574"/>
                  </a:lnTo>
                  <a:close/>
                </a:path>
                <a:path w="21600" h="21600" extrusionOk="0">
                  <a:moveTo>
                    <a:pt x="6028" y="13617"/>
                  </a:moveTo>
                  <a:lnTo>
                    <a:pt x="15572" y="13617"/>
                  </a:lnTo>
                  <a:lnTo>
                    <a:pt x="16074" y="13617"/>
                  </a:lnTo>
                  <a:lnTo>
                    <a:pt x="16326" y="13617"/>
                  </a:lnTo>
                  <a:lnTo>
                    <a:pt x="16577" y="13500"/>
                  </a:lnTo>
                  <a:lnTo>
                    <a:pt x="16828" y="13383"/>
                  </a:lnTo>
                  <a:lnTo>
                    <a:pt x="17079" y="13265"/>
                  </a:lnTo>
                  <a:lnTo>
                    <a:pt x="17330" y="13148"/>
                  </a:lnTo>
                  <a:lnTo>
                    <a:pt x="17330" y="12913"/>
                  </a:lnTo>
                  <a:lnTo>
                    <a:pt x="17581" y="12796"/>
                  </a:lnTo>
                  <a:lnTo>
                    <a:pt x="17581" y="8687"/>
                  </a:lnTo>
                  <a:lnTo>
                    <a:pt x="17330" y="8452"/>
                  </a:lnTo>
                  <a:lnTo>
                    <a:pt x="17330" y="8335"/>
                  </a:lnTo>
                  <a:lnTo>
                    <a:pt x="17079" y="8217"/>
                  </a:lnTo>
                  <a:lnTo>
                    <a:pt x="16828" y="7983"/>
                  </a:lnTo>
                  <a:lnTo>
                    <a:pt x="16577" y="7983"/>
                  </a:lnTo>
                  <a:lnTo>
                    <a:pt x="16326" y="7865"/>
                  </a:lnTo>
                  <a:lnTo>
                    <a:pt x="16074" y="7865"/>
                  </a:lnTo>
                  <a:lnTo>
                    <a:pt x="15572" y="7748"/>
                  </a:lnTo>
                  <a:lnTo>
                    <a:pt x="6028" y="7748"/>
                  </a:lnTo>
                  <a:lnTo>
                    <a:pt x="5526" y="7865"/>
                  </a:lnTo>
                  <a:lnTo>
                    <a:pt x="5274" y="7865"/>
                  </a:lnTo>
                  <a:lnTo>
                    <a:pt x="5023" y="7983"/>
                  </a:lnTo>
                  <a:lnTo>
                    <a:pt x="4772" y="7983"/>
                  </a:lnTo>
                  <a:lnTo>
                    <a:pt x="4521" y="8217"/>
                  </a:lnTo>
                  <a:lnTo>
                    <a:pt x="4270" y="8335"/>
                  </a:lnTo>
                  <a:lnTo>
                    <a:pt x="4270" y="8452"/>
                  </a:lnTo>
                  <a:lnTo>
                    <a:pt x="4019" y="8687"/>
                  </a:lnTo>
                  <a:lnTo>
                    <a:pt x="4019" y="12796"/>
                  </a:lnTo>
                  <a:lnTo>
                    <a:pt x="4270" y="12913"/>
                  </a:lnTo>
                  <a:lnTo>
                    <a:pt x="4270" y="13148"/>
                  </a:lnTo>
                  <a:lnTo>
                    <a:pt x="4521" y="13265"/>
                  </a:lnTo>
                  <a:lnTo>
                    <a:pt x="4772" y="13383"/>
                  </a:lnTo>
                  <a:lnTo>
                    <a:pt x="5023" y="13500"/>
                  </a:lnTo>
                  <a:lnTo>
                    <a:pt x="5274" y="13617"/>
                  </a:lnTo>
                  <a:lnTo>
                    <a:pt x="5526" y="13617"/>
                  </a:lnTo>
                  <a:lnTo>
                    <a:pt x="6028" y="13617"/>
                  </a:lnTo>
                  <a:close/>
                </a:path>
                <a:path w="21600" h="21600" extrusionOk="0">
                  <a:moveTo>
                    <a:pt x="6028" y="20778"/>
                  </a:moveTo>
                  <a:lnTo>
                    <a:pt x="15572" y="20778"/>
                  </a:lnTo>
                  <a:lnTo>
                    <a:pt x="16074" y="20778"/>
                  </a:lnTo>
                  <a:lnTo>
                    <a:pt x="16326" y="20661"/>
                  </a:lnTo>
                  <a:lnTo>
                    <a:pt x="16577" y="20661"/>
                  </a:lnTo>
                  <a:lnTo>
                    <a:pt x="16828" y="20543"/>
                  </a:lnTo>
                  <a:lnTo>
                    <a:pt x="17079" y="20426"/>
                  </a:lnTo>
                  <a:lnTo>
                    <a:pt x="17330" y="20309"/>
                  </a:lnTo>
                  <a:lnTo>
                    <a:pt x="17330" y="20074"/>
                  </a:lnTo>
                  <a:lnTo>
                    <a:pt x="17581" y="19957"/>
                  </a:lnTo>
                  <a:lnTo>
                    <a:pt x="17581" y="15730"/>
                  </a:lnTo>
                  <a:lnTo>
                    <a:pt x="17330" y="15613"/>
                  </a:lnTo>
                  <a:lnTo>
                    <a:pt x="17330" y="15378"/>
                  </a:lnTo>
                  <a:lnTo>
                    <a:pt x="17079" y="15378"/>
                  </a:lnTo>
                  <a:lnTo>
                    <a:pt x="16828" y="15143"/>
                  </a:lnTo>
                  <a:lnTo>
                    <a:pt x="16577" y="15026"/>
                  </a:lnTo>
                  <a:lnTo>
                    <a:pt x="16326" y="15026"/>
                  </a:lnTo>
                  <a:lnTo>
                    <a:pt x="16074" y="15026"/>
                  </a:lnTo>
                  <a:lnTo>
                    <a:pt x="15572" y="14909"/>
                  </a:lnTo>
                  <a:lnTo>
                    <a:pt x="6028" y="14909"/>
                  </a:lnTo>
                  <a:lnTo>
                    <a:pt x="5526" y="15026"/>
                  </a:lnTo>
                  <a:lnTo>
                    <a:pt x="5274" y="15026"/>
                  </a:lnTo>
                  <a:lnTo>
                    <a:pt x="5023" y="15026"/>
                  </a:lnTo>
                  <a:lnTo>
                    <a:pt x="4772" y="15143"/>
                  </a:lnTo>
                  <a:lnTo>
                    <a:pt x="4521" y="15378"/>
                  </a:lnTo>
                  <a:lnTo>
                    <a:pt x="4270" y="15378"/>
                  </a:lnTo>
                  <a:lnTo>
                    <a:pt x="4270" y="15613"/>
                  </a:lnTo>
                  <a:lnTo>
                    <a:pt x="4019" y="15730"/>
                  </a:lnTo>
                  <a:lnTo>
                    <a:pt x="4019" y="19957"/>
                  </a:lnTo>
                  <a:lnTo>
                    <a:pt x="4270" y="20074"/>
                  </a:lnTo>
                  <a:lnTo>
                    <a:pt x="4270" y="20309"/>
                  </a:lnTo>
                  <a:lnTo>
                    <a:pt x="4521" y="20426"/>
                  </a:lnTo>
                  <a:lnTo>
                    <a:pt x="4772" y="20543"/>
                  </a:lnTo>
                  <a:lnTo>
                    <a:pt x="5023" y="20661"/>
                  </a:lnTo>
                  <a:lnTo>
                    <a:pt x="5274" y="20661"/>
                  </a:lnTo>
                  <a:lnTo>
                    <a:pt x="5526" y="20778"/>
                  </a:lnTo>
                  <a:lnTo>
                    <a:pt x="6028" y="20778"/>
                  </a:lnTo>
                  <a:close/>
                </a:path>
                <a:path w="21600" h="21600" extrusionOk="0">
                  <a:moveTo>
                    <a:pt x="753" y="1291"/>
                  </a:moveTo>
                  <a:lnTo>
                    <a:pt x="2260" y="1291"/>
                  </a:lnTo>
                  <a:lnTo>
                    <a:pt x="2260" y="235"/>
                  </a:lnTo>
                  <a:lnTo>
                    <a:pt x="753" y="235"/>
                  </a:lnTo>
                  <a:lnTo>
                    <a:pt x="753" y="1291"/>
                  </a:lnTo>
                  <a:close/>
                </a:path>
                <a:path w="21600" h="21600" extrusionOk="0">
                  <a:moveTo>
                    <a:pt x="753" y="2700"/>
                  </a:moveTo>
                  <a:lnTo>
                    <a:pt x="2260" y="2700"/>
                  </a:lnTo>
                  <a:lnTo>
                    <a:pt x="2260" y="1643"/>
                  </a:lnTo>
                  <a:lnTo>
                    <a:pt x="753" y="1643"/>
                  </a:lnTo>
                  <a:lnTo>
                    <a:pt x="753" y="2700"/>
                  </a:lnTo>
                  <a:close/>
                </a:path>
                <a:path w="21600" h="21600" extrusionOk="0">
                  <a:moveTo>
                    <a:pt x="753" y="4109"/>
                  </a:moveTo>
                  <a:lnTo>
                    <a:pt x="2260" y="4109"/>
                  </a:lnTo>
                  <a:lnTo>
                    <a:pt x="2260" y="3052"/>
                  </a:lnTo>
                  <a:lnTo>
                    <a:pt x="753" y="3052"/>
                  </a:lnTo>
                  <a:lnTo>
                    <a:pt x="753" y="4109"/>
                  </a:lnTo>
                  <a:close/>
                </a:path>
                <a:path w="21600" h="21600" extrusionOk="0">
                  <a:moveTo>
                    <a:pt x="753" y="5517"/>
                  </a:moveTo>
                  <a:lnTo>
                    <a:pt x="2260" y="5517"/>
                  </a:lnTo>
                  <a:lnTo>
                    <a:pt x="2260" y="4461"/>
                  </a:lnTo>
                  <a:lnTo>
                    <a:pt x="753" y="4461"/>
                  </a:lnTo>
                  <a:lnTo>
                    <a:pt x="753" y="5517"/>
                  </a:lnTo>
                  <a:close/>
                </a:path>
                <a:path w="21600" h="21600" extrusionOk="0">
                  <a:moveTo>
                    <a:pt x="753" y="6926"/>
                  </a:moveTo>
                  <a:lnTo>
                    <a:pt x="2260" y="6926"/>
                  </a:lnTo>
                  <a:lnTo>
                    <a:pt x="2260" y="5870"/>
                  </a:lnTo>
                  <a:lnTo>
                    <a:pt x="753" y="5870"/>
                  </a:lnTo>
                  <a:lnTo>
                    <a:pt x="753" y="6926"/>
                  </a:lnTo>
                  <a:close/>
                </a:path>
                <a:path w="21600" h="21600" extrusionOk="0">
                  <a:moveTo>
                    <a:pt x="753" y="8335"/>
                  </a:moveTo>
                  <a:lnTo>
                    <a:pt x="2260" y="8335"/>
                  </a:lnTo>
                  <a:lnTo>
                    <a:pt x="2260" y="7278"/>
                  </a:lnTo>
                  <a:lnTo>
                    <a:pt x="753" y="7278"/>
                  </a:lnTo>
                  <a:lnTo>
                    <a:pt x="753" y="8335"/>
                  </a:lnTo>
                  <a:close/>
                </a:path>
                <a:path w="21600" h="21600" extrusionOk="0">
                  <a:moveTo>
                    <a:pt x="753" y="9743"/>
                  </a:moveTo>
                  <a:lnTo>
                    <a:pt x="2260" y="9743"/>
                  </a:lnTo>
                  <a:lnTo>
                    <a:pt x="2260" y="8687"/>
                  </a:lnTo>
                  <a:lnTo>
                    <a:pt x="753" y="8687"/>
                  </a:lnTo>
                  <a:lnTo>
                    <a:pt x="753" y="9743"/>
                  </a:lnTo>
                  <a:close/>
                </a:path>
                <a:path w="21600" h="21600" extrusionOk="0">
                  <a:moveTo>
                    <a:pt x="753" y="11152"/>
                  </a:moveTo>
                  <a:lnTo>
                    <a:pt x="2260" y="11152"/>
                  </a:lnTo>
                  <a:lnTo>
                    <a:pt x="2260" y="10096"/>
                  </a:lnTo>
                  <a:lnTo>
                    <a:pt x="753" y="10096"/>
                  </a:lnTo>
                  <a:lnTo>
                    <a:pt x="753" y="11152"/>
                  </a:lnTo>
                  <a:close/>
                </a:path>
                <a:path w="21600" h="21600" extrusionOk="0">
                  <a:moveTo>
                    <a:pt x="753" y="12561"/>
                  </a:moveTo>
                  <a:lnTo>
                    <a:pt x="2260" y="12561"/>
                  </a:lnTo>
                  <a:lnTo>
                    <a:pt x="2260" y="11504"/>
                  </a:lnTo>
                  <a:lnTo>
                    <a:pt x="753" y="11504"/>
                  </a:lnTo>
                  <a:lnTo>
                    <a:pt x="753" y="12561"/>
                  </a:lnTo>
                  <a:close/>
                </a:path>
                <a:path w="21600" h="21600" extrusionOk="0">
                  <a:moveTo>
                    <a:pt x="753" y="13970"/>
                  </a:moveTo>
                  <a:lnTo>
                    <a:pt x="2260" y="13970"/>
                  </a:lnTo>
                  <a:lnTo>
                    <a:pt x="2260" y="12913"/>
                  </a:lnTo>
                  <a:lnTo>
                    <a:pt x="753" y="12913"/>
                  </a:lnTo>
                  <a:lnTo>
                    <a:pt x="753" y="13970"/>
                  </a:lnTo>
                  <a:close/>
                </a:path>
                <a:path w="21600" h="21600" extrusionOk="0">
                  <a:moveTo>
                    <a:pt x="753" y="15378"/>
                  </a:moveTo>
                  <a:lnTo>
                    <a:pt x="2260" y="15378"/>
                  </a:lnTo>
                  <a:lnTo>
                    <a:pt x="2260" y="14322"/>
                  </a:lnTo>
                  <a:lnTo>
                    <a:pt x="753" y="14322"/>
                  </a:lnTo>
                  <a:lnTo>
                    <a:pt x="753" y="15378"/>
                  </a:lnTo>
                  <a:close/>
                </a:path>
                <a:path w="21600" h="21600" extrusionOk="0">
                  <a:moveTo>
                    <a:pt x="753" y="16787"/>
                  </a:moveTo>
                  <a:lnTo>
                    <a:pt x="2260" y="16787"/>
                  </a:lnTo>
                  <a:lnTo>
                    <a:pt x="2260" y="15730"/>
                  </a:lnTo>
                  <a:lnTo>
                    <a:pt x="753" y="15730"/>
                  </a:lnTo>
                  <a:lnTo>
                    <a:pt x="753" y="16787"/>
                  </a:lnTo>
                  <a:close/>
                </a:path>
                <a:path w="21600" h="21600" extrusionOk="0">
                  <a:moveTo>
                    <a:pt x="753" y="18196"/>
                  </a:moveTo>
                  <a:lnTo>
                    <a:pt x="2260" y="18196"/>
                  </a:lnTo>
                  <a:lnTo>
                    <a:pt x="2260" y="17139"/>
                  </a:lnTo>
                  <a:lnTo>
                    <a:pt x="753" y="17139"/>
                  </a:lnTo>
                  <a:lnTo>
                    <a:pt x="753" y="18196"/>
                  </a:lnTo>
                  <a:close/>
                </a:path>
                <a:path w="21600" h="21600" extrusionOk="0">
                  <a:moveTo>
                    <a:pt x="753" y="19604"/>
                  </a:moveTo>
                  <a:lnTo>
                    <a:pt x="2260" y="19604"/>
                  </a:lnTo>
                  <a:lnTo>
                    <a:pt x="2260" y="18548"/>
                  </a:lnTo>
                  <a:lnTo>
                    <a:pt x="753" y="18548"/>
                  </a:lnTo>
                  <a:lnTo>
                    <a:pt x="753" y="19604"/>
                  </a:lnTo>
                  <a:close/>
                </a:path>
                <a:path w="21600" h="21600" extrusionOk="0">
                  <a:moveTo>
                    <a:pt x="753" y="21013"/>
                  </a:moveTo>
                  <a:lnTo>
                    <a:pt x="2260" y="21013"/>
                  </a:lnTo>
                  <a:lnTo>
                    <a:pt x="2260" y="19957"/>
                  </a:lnTo>
                  <a:lnTo>
                    <a:pt x="753" y="19957"/>
                  </a:lnTo>
                  <a:lnTo>
                    <a:pt x="753" y="21013"/>
                  </a:lnTo>
                  <a:close/>
                </a:path>
                <a:path w="21600" h="21600" extrusionOk="0">
                  <a:moveTo>
                    <a:pt x="19340" y="1409"/>
                  </a:moveTo>
                  <a:lnTo>
                    <a:pt x="20595" y="1409"/>
                  </a:lnTo>
                  <a:lnTo>
                    <a:pt x="20595" y="352"/>
                  </a:lnTo>
                  <a:lnTo>
                    <a:pt x="19340" y="352"/>
                  </a:lnTo>
                  <a:lnTo>
                    <a:pt x="19340" y="1409"/>
                  </a:lnTo>
                  <a:close/>
                </a:path>
                <a:path w="21600" h="21600" extrusionOk="0">
                  <a:moveTo>
                    <a:pt x="19340" y="2700"/>
                  </a:moveTo>
                  <a:lnTo>
                    <a:pt x="20595" y="2700"/>
                  </a:lnTo>
                  <a:lnTo>
                    <a:pt x="20595" y="1643"/>
                  </a:lnTo>
                  <a:lnTo>
                    <a:pt x="19340" y="1643"/>
                  </a:lnTo>
                  <a:lnTo>
                    <a:pt x="19340" y="2700"/>
                  </a:lnTo>
                  <a:close/>
                </a:path>
                <a:path w="21600" h="21600" extrusionOk="0">
                  <a:moveTo>
                    <a:pt x="19340" y="4109"/>
                  </a:moveTo>
                  <a:lnTo>
                    <a:pt x="20595" y="4109"/>
                  </a:lnTo>
                  <a:lnTo>
                    <a:pt x="20595" y="3052"/>
                  </a:lnTo>
                  <a:lnTo>
                    <a:pt x="19340" y="3052"/>
                  </a:lnTo>
                  <a:lnTo>
                    <a:pt x="19340" y="4109"/>
                  </a:lnTo>
                  <a:close/>
                </a:path>
                <a:path w="21600" h="21600" extrusionOk="0">
                  <a:moveTo>
                    <a:pt x="19340" y="5517"/>
                  </a:moveTo>
                  <a:lnTo>
                    <a:pt x="20595" y="5517"/>
                  </a:lnTo>
                  <a:lnTo>
                    <a:pt x="20595" y="4461"/>
                  </a:lnTo>
                  <a:lnTo>
                    <a:pt x="19340" y="4461"/>
                  </a:lnTo>
                  <a:lnTo>
                    <a:pt x="19340" y="5517"/>
                  </a:lnTo>
                  <a:close/>
                </a:path>
                <a:path w="21600" h="21600" extrusionOk="0">
                  <a:moveTo>
                    <a:pt x="19340" y="6926"/>
                  </a:moveTo>
                  <a:lnTo>
                    <a:pt x="20595" y="6926"/>
                  </a:lnTo>
                  <a:lnTo>
                    <a:pt x="20595" y="5870"/>
                  </a:lnTo>
                  <a:lnTo>
                    <a:pt x="19340" y="5870"/>
                  </a:lnTo>
                  <a:lnTo>
                    <a:pt x="19340" y="6926"/>
                  </a:lnTo>
                  <a:close/>
                </a:path>
                <a:path w="21600" h="21600" extrusionOk="0">
                  <a:moveTo>
                    <a:pt x="19340" y="8335"/>
                  </a:moveTo>
                  <a:lnTo>
                    <a:pt x="20595" y="8335"/>
                  </a:lnTo>
                  <a:lnTo>
                    <a:pt x="20595" y="7278"/>
                  </a:lnTo>
                  <a:lnTo>
                    <a:pt x="19340" y="7278"/>
                  </a:lnTo>
                  <a:lnTo>
                    <a:pt x="19340" y="8335"/>
                  </a:lnTo>
                  <a:close/>
                </a:path>
                <a:path w="21600" h="21600" extrusionOk="0">
                  <a:moveTo>
                    <a:pt x="19340" y="9743"/>
                  </a:moveTo>
                  <a:lnTo>
                    <a:pt x="20595" y="9743"/>
                  </a:lnTo>
                  <a:lnTo>
                    <a:pt x="20595" y="8687"/>
                  </a:lnTo>
                  <a:lnTo>
                    <a:pt x="19340" y="8687"/>
                  </a:lnTo>
                  <a:lnTo>
                    <a:pt x="19340" y="9743"/>
                  </a:lnTo>
                  <a:close/>
                </a:path>
                <a:path w="21600" h="21600" extrusionOk="0">
                  <a:moveTo>
                    <a:pt x="19340" y="11152"/>
                  </a:moveTo>
                  <a:lnTo>
                    <a:pt x="20595" y="11152"/>
                  </a:lnTo>
                  <a:lnTo>
                    <a:pt x="20595" y="10096"/>
                  </a:lnTo>
                  <a:lnTo>
                    <a:pt x="19340" y="10096"/>
                  </a:lnTo>
                  <a:lnTo>
                    <a:pt x="19340" y="11152"/>
                  </a:lnTo>
                  <a:close/>
                </a:path>
                <a:path w="21600" h="21600" extrusionOk="0">
                  <a:moveTo>
                    <a:pt x="19340" y="12561"/>
                  </a:moveTo>
                  <a:lnTo>
                    <a:pt x="20595" y="12561"/>
                  </a:lnTo>
                  <a:lnTo>
                    <a:pt x="20595" y="11504"/>
                  </a:lnTo>
                  <a:lnTo>
                    <a:pt x="19340" y="11504"/>
                  </a:lnTo>
                  <a:lnTo>
                    <a:pt x="19340" y="12561"/>
                  </a:lnTo>
                  <a:close/>
                </a:path>
                <a:path w="21600" h="21600" extrusionOk="0">
                  <a:moveTo>
                    <a:pt x="19340" y="13970"/>
                  </a:moveTo>
                  <a:lnTo>
                    <a:pt x="20595" y="13970"/>
                  </a:lnTo>
                  <a:lnTo>
                    <a:pt x="20595" y="12913"/>
                  </a:lnTo>
                  <a:lnTo>
                    <a:pt x="19340" y="12913"/>
                  </a:lnTo>
                  <a:lnTo>
                    <a:pt x="19340" y="13970"/>
                  </a:lnTo>
                  <a:close/>
                </a:path>
                <a:path w="21600" h="21600" extrusionOk="0">
                  <a:moveTo>
                    <a:pt x="19340" y="15378"/>
                  </a:moveTo>
                  <a:lnTo>
                    <a:pt x="20595" y="15378"/>
                  </a:lnTo>
                  <a:lnTo>
                    <a:pt x="20595" y="14322"/>
                  </a:lnTo>
                  <a:lnTo>
                    <a:pt x="19340" y="14322"/>
                  </a:lnTo>
                  <a:lnTo>
                    <a:pt x="19340" y="15378"/>
                  </a:lnTo>
                  <a:close/>
                </a:path>
                <a:path w="21600" h="21600" extrusionOk="0">
                  <a:moveTo>
                    <a:pt x="19340" y="16787"/>
                  </a:moveTo>
                  <a:lnTo>
                    <a:pt x="20595" y="16787"/>
                  </a:lnTo>
                  <a:lnTo>
                    <a:pt x="20595" y="15730"/>
                  </a:lnTo>
                  <a:lnTo>
                    <a:pt x="19340" y="15730"/>
                  </a:lnTo>
                  <a:lnTo>
                    <a:pt x="19340" y="16787"/>
                  </a:lnTo>
                  <a:close/>
                </a:path>
                <a:path w="21600" h="21600" extrusionOk="0">
                  <a:moveTo>
                    <a:pt x="19340" y="18196"/>
                  </a:moveTo>
                  <a:lnTo>
                    <a:pt x="20595" y="18196"/>
                  </a:lnTo>
                  <a:lnTo>
                    <a:pt x="20595" y="17139"/>
                  </a:lnTo>
                  <a:lnTo>
                    <a:pt x="19340" y="17139"/>
                  </a:lnTo>
                  <a:lnTo>
                    <a:pt x="19340" y="18196"/>
                  </a:lnTo>
                  <a:close/>
                </a:path>
                <a:path w="21600" h="21600" extrusionOk="0">
                  <a:moveTo>
                    <a:pt x="19340" y="19604"/>
                  </a:moveTo>
                  <a:lnTo>
                    <a:pt x="20595" y="19604"/>
                  </a:lnTo>
                  <a:lnTo>
                    <a:pt x="20595" y="18548"/>
                  </a:lnTo>
                  <a:lnTo>
                    <a:pt x="19340" y="18548"/>
                  </a:lnTo>
                  <a:lnTo>
                    <a:pt x="19340" y="19604"/>
                  </a:lnTo>
                  <a:close/>
                </a:path>
                <a:path w="21600" h="21600" extrusionOk="0">
                  <a:moveTo>
                    <a:pt x="19340" y="21013"/>
                  </a:moveTo>
                  <a:lnTo>
                    <a:pt x="20595" y="21013"/>
                  </a:lnTo>
                  <a:lnTo>
                    <a:pt x="20595" y="19957"/>
                  </a:lnTo>
                  <a:lnTo>
                    <a:pt x="19340" y="19957"/>
                  </a:lnTo>
                  <a:lnTo>
                    <a:pt x="19340" y="21013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" name="Sound"/>
            <p:cNvSpPr>
              <a:spLocks noEditPoints="1" noChangeArrowheads="1"/>
            </p:cNvSpPr>
            <p:nvPr/>
          </p:nvSpPr>
          <p:spPr bwMode="auto">
            <a:xfrm>
              <a:off x="2724" y="1584"/>
              <a:ext cx="1008" cy="768"/>
            </a:xfrm>
            <a:custGeom>
              <a:avLst/>
              <a:gdLst>
                <a:gd name="T0" fmla="*/ 11164 w 21600"/>
                <a:gd name="T1" fmla="*/ 21159 h 21600"/>
                <a:gd name="T2" fmla="*/ 11164 w 21600"/>
                <a:gd name="T3" fmla="*/ 0 h 21600"/>
                <a:gd name="T4" fmla="*/ 0 w 21600"/>
                <a:gd name="T5" fmla="*/ 10800 h 21600"/>
                <a:gd name="T6" fmla="*/ 21600 w 21600"/>
                <a:gd name="T7" fmla="*/ 10800 h 21600"/>
                <a:gd name="T8" fmla="*/ 242 w 21600"/>
                <a:gd name="T9" fmla="*/ 7604 h 21600"/>
                <a:gd name="T10" fmla="*/ 10760 w 21600"/>
                <a:gd name="T11" fmla="*/ 135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7273"/>
                  </a:moveTo>
                  <a:lnTo>
                    <a:pt x="5824" y="7273"/>
                  </a:lnTo>
                  <a:lnTo>
                    <a:pt x="11164" y="0"/>
                  </a:lnTo>
                  <a:lnTo>
                    <a:pt x="11164" y="21159"/>
                  </a:lnTo>
                  <a:lnTo>
                    <a:pt x="5824" y="13885"/>
                  </a:lnTo>
                  <a:lnTo>
                    <a:pt x="0" y="13885"/>
                  </a:lnTo>
                  <a:lnTo>
                    <a:pt x="0" y="7273"/>
                  </a:lnTo>
                  <a:close/>
                </a:path>
                <a:path w="21600" h="21600">
                  <a:moveTo>
                    <a:pt x="13024" y="7273"/>
                  </a:moveTo>
                  <a:lnTo>
                    <a:pt x="13591" y="6722"/>
                  </a:lnTo>
                  <a:lnTo>
                    <a:pt x="13833" y="7548"/>
                  </a:lnTo>
                  <a:lnTo>
                    <a:pt x="14076" y="8485"/>
                  </a:lnTo>
                  <a:lnTo>
                    <a:pt x="14157" y="9367"/>
                  </a:lnTo>
                  <a:lnTo>
                    <a:pt x="14197" y="10524"/>
                  </a:lnTo>
                  <a:lnTo>
                    <a:pt x="14197" y="11406"/>
                  </a:lnTo>
                  <a:lnTo>
                    <a:pt x="14116" y="12012"/>
                  </a:lnTo>
                  <a:lnTo>
                    <a:pt x="13995" y="12728"/>
                  </a:lnTo>
                  <a:lnTo>
                    <a:pt x="13833" y="13444"/>
                  </a:lnTo>
                  <a:lnTo>
                    <a:pt x="13712" y="14106"/>
                  </a:lnTo>
                  <a:lnTo>
                    <a:pt x="13591" y="14546"/>
                  </a:lnTo>
                  <a:lnTo>
                    <a:pt x="13065" y="13885"/>
                  </a:lnTo>
                  <a:lnTo>
                    <a:pt x="13307" y="12893"/>
                  </a:lnTo>
                  <a:lnTo>
                    <a:pt x="13469" y="11791"/>
                  </a:lnTo>
                  <a:lnTo>
                    <a:pt x="13550" y="10910"/>
                  </a:lnTo>
                  <a:lnTo>
                    <a:pt x="13591" y="10138"/>
                  </a:lnTo>
                  <a:lnTo>
                    <a:pt x="13469" y="9367"/>
                  </a:lnTo>
                  <a:lnTo>
                    <a:pt x="13388" y="8595"/>
                  </a:lnTo>
                  <a:lnTo>
                    <a:pt x="13267" y="7934"/>
                  </a:lnTo>
                  <a:lnTo>
                    <a:pt x="13024" y="7273"/>
                  </a:lnTo>
                  <a:close/>
                </a:path>
                <a:path w="21600" h="21600">
                  <a:moveTo>
                    <a:pt x="16382" y="3967"/>
                  </a:moveTo>
                  <a:lnTo>
                    <a:pt x="16786" y="5179"/>
                  </a:lnTo>
                  <a:lnTo>
                    <a:pt x="17150" y="6612"/>
                  </a:lnTo>
                  <a:lnTo>
                    <a:pt x="17474" y="8651"/>
                  </a:lnTo>
                  <a:lnTo>
                    <a:pt x="17595" y="9753"/>
                  </a:lnTo>
                  <a:lnTo>
                    <a:pt x="17635" y="12012"/>
                  </a:lnTo>
                  <a:lnTo>
                    <a:pt x="17393" y="13665"/>
                  </a:lnTo>
                  <a:lnTo>
                    <a:pt x="17150" y="15208"/>
                  </a:lnTo>
                  <a:lnTo>
                    <a:pt x="16786" y="16310"/>
                  </a:lnTo>
                  <a:lnTo>
                    <a:pt x="16341" y="17687"/>
                  </a:lnTo>
                  <a:lnTo>
                    <a:pt x="15815" y="17081"/>
                  </a:lnTo>
                  <a:lnTo>
                    <a:pt x="16503" y="14602"/>
                  </a:lnTo>
                  <a:lnTo>
                    <a:pt x="16786" y="13169"/>
                  </a:lnTo>
                  <a:lnTo>
                    <a:pt x="16867" y="12012"/>
                  </a:lnTo>
                  <a:lnTo>
                    <a:pt x="16867" y="9642"/>
                  </a:lnTo>
                  <a:lnTo>
                    <a:pt x="16705" y="7989"/>
                  </a:lnTo>
                  <a:lnTo>
                    <a:pt x="16422" y="6612"/>
                  </a:lnTo>
                  <a:lnTo>
                    <a:pt x="16220" y="5675"/>
                  </a:lnTo>
                  <a:lnTo>
                    <a:pt x="15856" y="4518"/>
                  </a:lnTo>
                  <a:lnTo>
                    <a:pt x="16382" y="3967"/>
                  </a:lnTo>
                  <a:close/>
                </a:path>
                <a:path w="21600" h="21600">
                  <a:moveTo>
                    <a:pt x="18889" y="1377"/>
                  </a:moveTo>
                  <a:lnTo>
                    <a:pt x="19415" y="826"/>
                  </a:lnTo>
                  <a:lnTo>
                    <a:pt x="20194" y="2576"/>
                  </a:lnTo>
                  <a:lnTo>
                    <a:pt x="20831" y="4683"/>
                  </a:lnTo>
                  <a:lnTo>
                    <a:pt x="21357" y="7204"/>
                  </a:lnTo>
                  <a:lnTo>
                    <a:pt x="21650" y="9450"/>
                  </a:lnTo>
                  <a:lnTo>
                    <a:pt x="21600" y="12301"/>
                  </a:lnTo>
                  <a:lnTo>
                    <a:pt x="21215" y="15938"/>
                  </a:lnTo>
                  <a:lnTo>
                    <a:pt x="20629" y="18348"/>
                  </a:lnTo>
                  <a:lnTo>
                    <a:pt x="19415" y="21655"/>
                  </a:lnTo>
                  <a:lnTo>
                    <a:pt x="18889" y="21159"/>
                  </a:lnTo>
                  <a:lnTo>
                    <a:pt x="19901" y="18404"/>
                  </a:lnTo>
                  <a:lnTo>
                    <a:pt x="20467" y="15593"/>
                  </a:lnTo>
                  <a:lnTo>
                    <a:pt x="20791" y="12342"/>
                  </a:lnTo>
                  <a:lnTo>
                    <a:pt x="20871" y="9532"/>
                  </a:lnTo>
                  <a:lnTo>
                    <a:pt x="20629" y="7411"/>
                  </a:lnTo>
                  <a:lnTo>
                    <a:pt x="20062" y="4628"/>
                  </a:lnTo>
                  <a:lnTo>
                    <a:pt x="19415" y="2810"/>
                  </a:lnTo>
                  <a:lnTo>
                    <a:pt x="18889" y="137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" name="Photo"/>
            <p:cNvSpPr>
              <a:spLocks noEditPoints="1" noChangeArrowheads="1"/>
            </p:cNvSpPr>
            <p:nvPr/>
          </p:nvSpPr>
          <p:spPr bwMode="auto">
            <a:xfrm>
              <a:off x="3108" y="2040"/>
              <a:ext cx="936" cy="696"/>
            </a:xfrm>
            <a:custGeom>
              <a:avLst/>
              <a:gdLst>
                <a:gd name="T0" fmla="*/ 0 w 21600"/>
                <a:gd name="T1" fmla="*/ 3085 h 21600"/>
                <a:gd name="T2" fmla="*/ 10800 w 21600"/>
                <a:gd name="T3" fmla="*/ 0 h 21600"/>
                <a:gd name="T4" fmla="*/ 21600 w 21600"/>
                <a:gd name="T5" fmla="*/ 3085 h 21600"/>
                <a:gd name="T6" fmla="*/ 21600 w 21600"/>
                <a:gd name="T7" fmla="*/ 10800 h 21600"/>
                <a:gd name="T8" fmla="*/ 21600 w 21600"/>
                <a:gd name="T9" fmla="*/ 21600 h 21600"/>
                <a:gd name="T10" fmla="*/ 10800 w 21600"/>
                <a:gd name="T11" fmla="*/ 21800 h 21600"/>
                <a:gd name="T12" fmla="*/ 0 w 21600"/>
                <a:gd name="T13" fmla="*/ 21600 h 21600"/>
                <a:gd name="T14" fmla="*/ 0 w 21600"/>
                <a:gd name="T15" fmla="*/ 10800 h 21600"/>
                <a:gd name="T16" fmla="*/ 7778 w 21600"/>
                <a:gd name="T17" fmla="*/ 8228 h 21600"/>
                <a:gd name="T18" fmla="*/ 13757 w 21600"/>
                <a:gd name="T19" fmla="*/ 1688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0" y="21600"/>
                  </a:moveTo>
                  <a:lnTo>
                    <a:pt x="0" y="3085"/>
                  </a:lnTo>
                  <a:lnTo>
                    <a:pt x="1542" y="3085"/>
                  </a:lnTo>
                  <a:lnTo>
                    <a:pt x="1542" y="1028"/>
                  </a:lnTo>
                  <a:lnTo>
                    <a:pt x="3857" y="1028"/>
                  </a:lnTo>
                  <a:lnTo>
                    <a:pt x="3857" y="3085"/>
                  </a:lnTo>
                  <a:lnTo>
                    <a:pt x="5400" y="3085"/>
                  </a:lnTo>
                  <a:lnTo>
                    <a:pt x="6942" y="0"/>
                  </a:lnTo>
                  <a:lnTo>
                    <a:pt x="14657" y="0"/>
                  </a:lnTo>
                  <a:lnTo>
                    <a:pt x="16200" y="3085"/>
                  </a:ln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  <a:path w="21600" h="21600" extrusionOk="0">
                  <a:moveTo>
                    <a:pt x="0" y="3085"/>
                  </a:moveTo>
                  <a:lnTo>
                    <a:pt x="21600" y="3085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3085"/>
                  </a:lnTo>
                  <a:close/>
                </a:path>
                <a:path w="21600" h="21600" extrusionOk="0">
                  <a:moveTo>
                    <a:pt x="10800" y="4800"/>
                  </a:moveTo>
                  <a:lnTo>
                    <a:pt x="11925" y="4971"/>
                  </a:lnTo>
                  <a:lnTo>
                    <a:pt x="13017" y="5442"/>
                  </a:lnTo>
                  <a:lnTo>
                    <a:pt x="14046" y="6128"/>
                  </a:lnTo>
                  <a:lnTo>
                    <a:pt x="14914" y="7071"/>
                  </a:lnTo>
                  <a:lnTo>
                    <a:pt x="15621" y="8271"/>
                  </a:lnTo>
                  <a:lnTo>
                    <a:pt x="16167" y="9514"/>
                  </a:lnTo>
                  <a:lnTo>
                    <a:pt x="16425" y="11014"/>
                  </a:lnTo>
                  <a:lnTo>
                    <a:pt x="16585" y="12471"/>
                  </a:lnTo>
                  <a:lnTo>
                    <a:pt x="16489" y="14014"/>
                  </a:lnTo>
                  <a:lnTo>
                    <a:pt x="16135" y="15471"/>
                  </a:lnTo>
                  <a:lnTo>
                    <a:pt x="15621" y="16800"/>
                  </a:lnTo>
                  <a:lnTo>
                    <a:pt x="14914" y="18000"/>
                  </a:lnTo>
                  <a:lnTo>
                    <a:pt x="14046" y="18942"/>
                  </a:lnTo>
                  <a:lnTo>
                    <a:pt x="13050" y="19671"/>
                  </a:lnTo>
                  <a:lnTo>
                    <a:pt x="11925" y="20057"/>
                  </a:lnTo>
                  <a:lnTo>
                    <a:pt x="10832" y="20185"/>
                  </a:lnTo>
                  <a:lnTo>
                    <a:pt x="9675" y="20142"/>
                  </a:lnTo>
                  <a:lnTo>
                    <a:pt x="8582" y="19628"/>
                  </a:lnTo>
                  <a:lnTo>
                    <a:pt x="7553" y="18942"/>
                  </a:lnTo>
                  <a:lnTo>
                    <a:pt x="6717" y="17957"/>
                  </a:lnTo>
                  <a:lnTo>
                    <a:pt x="5946" y="16842"/>
                  </a:lnTo>
                  <a:lnTo>
                    <a:pt x="5464" y="15514"/>
                  </a:lnTo>
                  <a:lnTo>
                    <a:pt x="5078" y="14014"/>
                  </a:lnTo>
                  <a:lnTo>
                    <a:pt x="5014" y="12514"/>
                  </a:lnTo>
                  <a:lnTo>
                    <a:pt x="5110" y="11014"/>
                  </a:lnTo>
                  <a:lnTo>
                    <a:pt x="5528" y="9557"/>
                  </a:lnTo>
                  <a:lnTo>
                    <a:pt x="6010" y="8228"/>
                  </a:lnTo>
                  <a:lnTo>
                    <a:pt x="6750" y="7114"/>
                  </a:lnTo>
                  <a:lnTo>
                    <a:pt x="7650" y="6085"/>
                  </a:lnTo>
                  <a:lnTo>
                    <a:pt x="8614" y="5400"/>
                  </a:lnTo>
                  <a:lnTo>
                    <a:pt x="9707" y="4971"/>
                  </a:lnTo>
                  <a:lnTo>
                    <a:pt x="10800" y="4800"/>
                  </a:lnTo>
                  <a:close/>
                </a:path>
                <a:path w="21600" h="21600" extrusionOk="0">
                  <a:moveTo>
                    <a:pt x="8003" y="8057"/>
                  </a:moveTo>
                  <a:lnTo>
                    <a:pt x="8807" y="7371"/>
                  </a:lnTo>
                  <a:lnTo>
                    <a:pt x="9546" y="6985"/>
                  </a:lnTo>
                  <a:lnTo>
                    <a:pt x="10446" y="6771"/>
                  </a:lnTo>
                  <a:lnTo>
                    <a:pt x="11217" y="6771"/>
                  </a:lnTo>
                  <a:lnTo>
                    <a:pt x="12053" y="7028"/>
                  </a:lnTo>
                  <a:lnTo>
                    <a:pt x="12889" y="7457"/>
                  </a:lnTo>
                  <a:lnTo>
                    <a:pt x="13628" y="8100"/>
                  </a:lnTo>
                  <a:lnTo>
                    <a:pt x="14175" y="8871"/>
                  </a:lnTo>
                  <a:lnTo>
                    <a:pt x="14625" y="9814"/>
                  </a:lnTo>
                  <a:lnTo>
                    <a:pt x="14978" y="10885"/>
                  </a:lnTo>
                  <a:lnTo>
                    <a:pt x="15171" y="12042"/>
                  </a:lnTo>
                  <a:lnTo>
                    <a:pt x="15107" y="13114"/>
                  </a:lnTo>
                  <a:lnTo>
                    <a:pt x="15042" y="14228"/>
                  </a:lnTo>
                  <a:lnTo>
                    <a:pt x="14689" y="15257"/>
                  </a:lnTo>
                  <a:lnTo>
                    <a:pt x="14207" y="16285"/>
                  </a:lnTo>
                  <a:lnTo>
                    <a:pt x="13596" y="17057"/>
                  </a:lnTo>
                  <a:lnTo>
                    <a:pt x="12889" y="17657"/>
                  </a:lnTo>
                  <a:lnTo>
                    <a:pt x="12053" y="18085"/>
                  </a:lnTo>
                  <a:lnTo>
                    <a:pt x="11185" y="18257"/>
                  </a:lnTo>
                  <a:lnTo>
                    <a:pt x="10414" y="18214"/>
                  </a:lnTo>
                  <a:lnTo>
                    <a:pt x="9546" y="18042"/>
                  </a:lnTo>
                  <a:lnTo>
                    <a:pt x="8742" y="17614"/>
                  </a:lnTo>
                  <a:lnTo>
                    <a:pt x="8003" y="17014"/>
                  </a:lnTo>
                  <a:lnTo>
                    <a:pt x="7457" y="16242"/>
                  </a:lnTo>
                  <a:lnTo>
                    <a:pt x="6975" y="15257"/>
                  </a:lnTo>
                  <a:lnTo>
                    <a:pt x="6653" y="14142"/>
                  </a:lnTo>
                  <a:lnTo>
                    <a:pt x="6492" y="13114"/>
                  </a:lnTo>
                  <a:lnTo>
                    <a:pt x="6525" y="11914"/>
                  </a:lnTo>
                  <a:lnTo>
                    <a:pt x="6621" y="10842"/>
                  </a:lnTo>
                  <a:lnTo>
                    <a:pt x="6942" y="9771"/>
                  </a:lnTo>
                  <a:lnTo>
                    <a:pt x="7457" y="8785"/>
                  </a:lnTo>
                  <a:lnTo>
                    <a:pt x="8003" y="8057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2" name="Music"/>
            <p:cNvSpPr>
              <a:spLocks noEditPoints="1" noChangeArrowheads="1"/>
            </p:cNvSpPr>
            <p:nvPr/>
          </p:nvSpPr>
          <p:spPr bwMode="auto">
            <a:xfrm>
              <a:off x="3216" y="2448"/>
              <a:ext cx="768" cy="672"/>
            </a:xfrm>
            <a:custGeom>
              <a:avLst/>
              <a:gdLst>
                <a:gd name="T0" fmla="*/ 7352 w 21600"/>
                <a:gd name="T1" fmla="*/ 46 h 21600"/>
                <a:gd name="T2" fmla="*/ 7373 w 21600"/>
                <a:gd name="T3" fmla="*/ 9900 h 21600"/>
                <a:gd name="T4" fmla="*/ 21683 w 21600"/>
                <a:gd name="T5" fmla="*/ 10061 h 21600"/>
                <a:gd name="T6" fmla="*/ 7352 w 21600"/>
                <a:gd name="T7" fmla="*/ 46 h 21600"/>
                <a:gd name="T8" fmla="*/ 21600 w 21600"/>
                <a:gd name="T9" fmla="*/ 0 h 21600"/>
                <a:gd name="T10" fmla="*/ 7975 w 21600"/>
                <a:gd name="T11" fmla="*/ 923 h 21600"/>
                <a:gd name="T12" fmla="*/ 20935 w 21600"/>
                <a:gd name="T13" fmla="*/ 535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21600" h="21600">
                  <a:moveTo>
                    <a:pt x="7352" y="46"/>
                  </a:moveTo>
                  <a:lnTo>
                    <a:pt x="7373" y="9900"/>
                  </a:lnTo>
                  <a:lnTo>
                    <a:pt x="7352" y="16107"/>
                  </a:lnTo>
                  <a:lnTo>
                    <a:pt x="7103" y="15969"/>
                  </a:lnTo>
                  <a:lnTo>
                    <a:pt x="6729" y="15692"/>
                  </a:lnTo>
                  <a:lnTo>
                    <a:pt x="6355" y="15553"/>
                  </a:lnTo>
                  <a:lnTo>
                    <a:pt x="5981" y="15415"/>
                  </a:lnTo>
                  <a:lnTo>
                    <a:pt x="5607" y="15276"/>
                  </a:lnTo>
                  <a:lnTo>
                    <a:pt x="5109" y="15138"/>
                  </a:lnTo>
                  <a:lnTo>
                    <a:pt x="4735" y="15138"/>
                  </a:lnTo>
                  <a:lnTo>
                    <a:pt x="4236" y="15138"/>
                  </a:lnTo>
                  <a:lnTo>
                    <a:pt x="3364" y="15138"/>
                  </a:lnTo>
                  <a:lnTo>
                    <a:pt x="2616" y="15276"/>
                  </a:lnTo>
                  <a:lnTo>
                    <a:pt x="1869" y="15692"/>
                  </a:lnTo>
                  <a:lnTo>
                    <a:pt x="1246" y="15969"/>
                  </a:lnTo>
                  <a:lnTo>
                    <a:pt x="747" y="16523"/>
                  </a:lnTo>
                  <a:lnTo>
                    <a:pt x="373" y="17076"/>
                  </a:lnTo>
                  <a:lnTo>
                    <a:pt x="124" y="17630"/>
                  </a:lnTo>
                  <a:lnTo>
                    <a:pt x="0" y="18323"/>
                  </a:lnTo>
                  <a:lnTo>
                    <a:pt x="124" y="19015"/>
                  </a:lnTo>
                  <a:lnTo>
                    <a:pt x="373" y="19569"/>
                  </a:lnTo>
                  <a:lnTo>
                    <a:pt x="747" y="20123"/>
                  </a:lnTo>
                  <a:lnTo>
                    <a:pt x="1246" y="20676"/>
                  </a:lnTo>
                  <a:lnTo>
                    <a:pt x="1869" y="21092"/>
                  </a:lnTo>
                  <a:lnTo>
                    <a:pt x="2616" y="21369"/>
                  </a:lnTo>
                  <a:lnTo>
                    <a:pt x="3364" y="21507"/>
                  </a:lnTo>
                  <a:lnTo>
                    <a:pt x="4236" y="21646"/>
                  </a:lnTo>
                  <a:lnTo>
                    <a:pt x="5109" y="21507"/>
                  </a:lnTo>
                  <a:lnTo>
                    <a:pt x="5856" y="21369"/>
                  </a:lnTo>
                  <a:lnTo>
                    <a:pt x="6604" y="21092"/>
                  </a:lnTo>
                  <a:lnTo>
                    <a:pt x="7227" y="20676"/>
                  </a:lnTo>
                  <a:lnTo>
                    <a:pt x="7726" y="20123"/>
                  </a:lnTo>
                  <a:lnTo>
                    <a:pt x="8100" y="19569"/>
                  </a:lnTo>
                  <a:lnTo>
                    <a:pt x="8349" y="19015"/>
                  </a:lnTo>
                  <a:lnTo>
                    <a:pt x="8473" y="18323"/>
                  </a:lnTo>
                  <a:lnTo>
                    <a:pt x="8473" y="6276"/>
                  </a:lnTo>
                  <a:lnTo>
                    <a:pt x="20561" y="6276"/>
                  </a:lnTo>
                  <a:lnTo>
                    <a:pt x="20561" y="16107"/>
                  </a:lnTo>
                  <a:lnTo>
                    <a:pt x="20187" y="15830"/>
                  </a:lnTo>
                  <a:lnTo>
                    <a:pt x="19938" y="15692"/>
                  </a:lnTo>
                  <a:lnTo>
                    <a:pt x="19564" y="15553"/>
                  </a:lnTo>
                  <a:lnTo>
                    <a:pt x="19190" y="15415"/>
                  </a:lnTo>
                  <a:lnTo>
                    <a:pt x="18692" y="15276"/>
                  </a:lnTo>
                  <a:lnTo>
                    <a:pt x="18318" y="15138"/>
                  </a:lnTo>
                  <a:lnTo>
                    <a:pt x="17944" y="15138"/>
                  </a:lnTo>
                  <a:lnTo>
                    <a:pt x="17446" y="15138"/>
                  </a:lnTo>
                  <a:lnTo>
                    <a:pt x="16573" y="15138"/>
                  </a:lnTo>
                  <a:lnTo>
                    <a:pt x="15826" y="15276"/>
                  </a:lnTo>
                  <a:lnTo>
                    <a:pt x="15078" y="15692"/>
                  </a:lnTo>
                  <a:lnTo>
                    <a:pt x="14455" y="15969"/>
                  </a:lnTo>
                  <a:lnTo>
                    <a:pt x="13956" y="16523"/>
                  </a:lnTo>
                  <a:lnTo>
                    <a:pt x="13583" y="17076"/>
                  </a:lnTo>
                  <a:lnTo>
                    <a:pt x="13333" y="17630"/>
                  </a:lnTo>
                  <a:lnTo>
                    <a:pt x="13209" y="18323"/>
                  </a:lnTo>
                  <a:lnTo>
                    <a:pt x="13333" y="19015"/>
                  </a:lnTo>
                  <a:lnTo>
                    <a:pt x="13583" y="19569"/>
                  </a:lnTo>
                  <a:lnTo>
                    <a:pt x="13956" y="20123"/>
                  </a:lnTo>
                  <a:lnTo>
                    <a:pt x="14455" y="20676"/>
                  </a:lnTo>
                  <a:lnTo>
                    <a:pt x="15078" y="21092"/>
                  </a:lnTo>
                  <a:lnTo>
                    <a:pt x="15826" y="21369"/>
                  </a:lnTo>
                  <a:lnTo>
                    <a:pt x="16573" y="21507"/>
                  </a:lnTo>
                  <a:lnTo>
                    <a:pt x="17446" y="21646"/>
                  </a:lnTo>
                  <a:lnTo>
                    <a:pt x="18318" y="21507"/>
                  </a:lnTo>
                  <a:lnTo>
                    <a:pt x="19066" y="21369"/>
                  </a:lnTo>
                  <a:lnTo>
                    <a:pt x="19813" y="21092"/>
                  </a:lnTo>
                  <a:lnTo>
                    <a:pt x="20436" y="20676"/>
                  </a:lnTo>
                  <a:lnTo>
                    <a:pt x="20935" y="20123"/>
                  </a:lnTo>
                  <a:lnTo>
                    <a:pt x="21309" y="19569"/>
                  </a:lnTo>
                  <a:lnTo>
                    <a:pt x="21558" y="19015"/>
                  </a:lnTo>
                  <a:lnTo>
                    <a:pt x="21683" y="18323"/>
                  </a:lnTo>
                  <a:lnTo>
                    <a:pt x="21683" y="10061"/>
                  </a:lnTo>
                  <a:lnTo>
                    <a:pt x="21683" y="46"/>
                  </a:lnTo>
                  <a:lnTo>
                    <a:pt x="7352" y="46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426864" y="5230862"/>
            <a:ext cx="4078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Power to tax remains with the State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21719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36" y="113847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GST Council - Constitution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22193" y="912499"/>
            <a:ext cx="92153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3" indent="-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>
                <a:ea typeface="Verdana" pitchFamily="34" charset="0"/>
                <a:cs typeface="Andalus" pitchFamily="18" charset="-78"/>
              </a:rPr>
              <a:t>Chairperson – Union FM</a:t>
            </a:r>
          </a:p>
          <a:p>
            <a:pPr marL="1257300" lvl="3" indent="-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>
                <a:ea typeface="Verdana" pitchFamily="34" charset="0"/>
                <a:cs typeface="Andalus" pitchFamily="18" charset="-78"/>
              </a:rPr>
              <a:t>Vice Chairperson - to be chosen amongst the Ministers of State Government</a:t>
            </a:r>
          </a:p>
          <a:p>
            <a:pPr marL="1257300" lvl="3" indent="-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Members - MOS (Finance) and all Ministers of Finance </a:t>
            </a:r>
            <a:r>
              <a:rPr lang="en-US" sz="3000" dirty="0">
                <a:ea typeface="Verdana" pitchFamily="34" charset="0"/>
                <a:cs typeface="Andalus" pitchFamily="18" charset="-78"/>
              </a:rPr>
              <a:t>/ Taxation of each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State</a:t>
            </a:r>
            <a:endParaRPr lang="en-US" sz="3000" dirty="0">
              <a:ea typeface="Verdana" pitchFamily="34" charset="0"/>
              <a:cs typeface="Andalus" pitchFamily="18" charset="-78"/>
            </a:endParaRPr>
          </a:p>
          <a:p>
            <a:pPr marL="1257300" lvl="3" indent="-361950" algn="just">
              <a:lnSpc>
                <a:spcPct val="110000"/>
              </a:lnSpc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Quorum </a:t>
            </a:r>
            <a:r>
              <a:rPr lang="en-US" sz="3000" dirty="0">
                <a:ea typeface="Verdana" pitchFamily="34" charset="0"/>
                <a:cs typeface="Andalus" pitchFamily="18" charset="-78"/>
              </a:rPr>
              <a:t>is 50% of total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members</a:t>
            </a:r>
          </a:p>
          <a:p>
            <a:pPr marL="1257300" lvl="3" indent="-361950" algn="just">
              <a:lnSpc>
                <a:spcPct val="110000"/>
              </a:lnSpc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States - 2/3 weightage and Centre - 1/3 weightage</a:t>
            </a:r>
          </a:p>
          <a:p>
            <a:pPr marL="1257300" lvl="3" indent="-361950" algn="just">
              <a:lnSpc>
                <a:spcPct val="110000"/>
              </a:lnSpc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Decision by 75% majority</a:t>
            </a:r>
          </a:p>
          <a:p>
            <a:pPr marL="1257300" lvl="3" indent="-361950" algn="just">
              <a:lnSpc>
                <a:spcPct val="110000"/>
              </a:lnSpc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r>
              <a:rPr lang="en-US" sz="3000" dirty="0" smtClean="0">
                <a:ea typeface="Verdana" pitchFamily="34" charset="0"/>
                <a:cs typeface="Andalus" pitchFamily="18" charset="-78"/>
              </a:rPr>
              <a:t>Council </a:t>
            </a:r>
            <a:r>
              <a:rPr lang="en-US" sz="3000" dirty="0">
                <a:ea typeface="Verdana" pitchFamily="34" charset="0"/>
                <a:cs typeface="Andalus" pitchFamily="18" charset="-78"/>
              </a:rPr>
              <a:t>to make recommendations </a:t>
            </a:r>
            <a:r>
              <a:rPr lang="en-US" sz="3000" dirty="0" smtClean="0">
                <a:ea typeface="Verdana" pitchFamily="34" charset="0"/>
                <a:cs typeface="Andalus" pitchFamily="18" charset="-78"/>
              </a:rPr>
              <a:t>on everything related to GST including laws, rules and rates etc.</a:t>
            </a:r>
            <a:endParaRPr lang="en-US" sz="3000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39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936" y="113847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GST Council - Decisions </a:t>
            </a:r>
            <a:r>
              <a:rPr lang="en-US" sz="3200" b="1" dirty="0" smtClean="0">
                <a:solidFill>
                  <a:srgbClr val="FF0000"/>
                </a:solidFill>
              </a:rPr>
              <a:t>(1/2)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34164" y="965662"/>
            <a:ext cx="894502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2175" lvl="1" indent="-434975" algn="just">
              <a:buSzPct val="75000"/>
              <a:buFont typeface="Wingdings" charset="2"/>
              <a:buChar char="q"/>
            </a:pP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Threshold </a:t>
            </a: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limit for exemption to be Rs. 20 l</a:t>
            </a: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ac </a:t>
            </a: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(Rs. 10 </a:t>
            </a: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lac </a:t>
            </a: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for special category States)</a:t>
            </a:r>
          </a:p>
          <a:p>
            <a:pPr marL="892175" lvl="1" indent="-434975" algn="just">
              <a:buSzPct val="75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Compounding threshold limit to be </a:t>
            </a:r>
            <a:r>
              <a:rPr lang="en-US" sz="2400" dirty="0" err="1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Rs</a:t>
            </a: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. 50 </a:t>
            </a: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lac </a:t>
            </a:r>
            <a:r>
              <a:rPr lang="en-IN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with -</a:t>
            </a: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IN" sz="24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IN" sz="240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IN" sz="24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40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Government </a:t>
            </a:r>
            <a:r>
              <a:rPr lang="en-US" sz="24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may convert existing Area based exemption schemes into </a:t>
            </a:r>
            <a:r>
              <a:rPr lang="en-US" sz="24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reimbursement based scheme</a:t>
            </a:r>
          </a:p>
          <a:p>
            <a:pPr marL="892175" lvl="1" indent="-349250" algn="just">
              <a:buSzPct val="75000"/>
              <a:buFont typeface="Wingdings" charset="2"/>
              <a:buChar char="q"/>
            </a:pPr>
            <a:r>
              <a:rPr lang="en-IN" sz="2400" dirty="0" smtClean="0">
                <a:ea typeface="Verdana" pitchFamily="34" charset="0"/>
                <a:cs typeface="Andalus"/>
              </a:rPr>
              <a:t>Four tax rates namely 5%, 12%, 18% and 28%</a:t>
            </a:r>
          </a:p>
          <a:p>
            <a:pPr marL="892175" lvl="1" indent="-349250" algn="just">
              <a:buSzPct val="75000"/>
              <a:buFont typeface="Wingdings" charset="2"/>
              <a:buChar char="q"/>
            </a:pPr>
            <a:r>
              <a:rPr lang="en-IN" sz="2400" dirty="0" smtClean="0">
                <a:ea typeface="Verdana" pitchFamily="34" charset="0"/>
                <a:cs typeface="Andalus"/>
              </a:rPr>
              <a:t>Some goods and services would be exempt</a:t>
            </a:r>
          </a:p>
          <a:p>
            <a:pPr marL="892175" lvl="1" indent="-349250" algn="just">
              <a:buSzPct val="75000"/>
              <a:buFont typeface="Wingdings" charset="2"/>
              <a:buChar char="q"/>
            </a:pPr>
            <a:r>
              <a:rPr lang="en-IN" sz="2400" dirty="0" smtClean="0">
                <a:ea typeface="Verdana" pitchFamily="34" charset="0"/>
                <a:cs typeface="Andalus"/>
              </a:rPr>
              <a:t>Separate tax rate for precious metals</a:t>
            </a: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80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647303"/>
              </p:ext>
            </p:extLst>
          </p:nvPr>
        </p:nvGraphicFramePr>
        <p:xfrm>
          <a:off x="1320977" y="2267862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Categories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Tax Rate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Traders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1%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Manufacturers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2%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Restaurants 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5%</a:t>
                      </a:r>
                      <a:endParaRPr lang="en-IN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15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234164" y="965662"/>
            <a:ext cx="9153574" cy="748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2175" lvl="1" indent="-434975" algn="just">
              <a:buSzPct val="75000"/>
              <a:buFont typeface="Wingdings" charset="2"/>
              <a:buChar char="q"/>
            </a:pPr>
            <a:r>
              <a:rPr lang="en-IN" sz="3000" dirty="0">
                <a:ea typeface="Verdana" pitchFamily="34" charset="0"/>
                <a:cs typeface="Andalus"/>
              </a:rPr>
              <a:t>Cess over the peak rate of 28% on specified luxury and sin goods</a:t>
            </a:r>
            <a:endParaRPr lang="en-US" sz="3000" dirty="0">
              <a:ea typeface="Verdana" pitchFamily="34" charset="0"/>
              <a:cs typeface="Andalus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r>
              <a:rPr lang="en-IN" sz="3000" dirty="0" smtClean="0">
                <a:cs typeface="Andalus" pitchFamily="18" charset="-78"/>
              </a:rPr>
              <a:t>To ensure single interface – all administrative control over</a:t>
            </a:r>
          </a:p>
          <a:p>
            <a:pPr marL="1257300" lvl="1" indent="-361950" algn="just">
              <a:buFont typeface="Wingdings" panose="05000000000000000000" pitchFamily="2" charset="2"/>
              <a:buChar char="§"/>
            </a:pPr>
            <a:r>
              <a:rPr lang="en-IN" sz="3000" dirty="0" smtClean="0">
                <a:cs typeface="Andalus" pitchFamily="18" charset="-78"/>
              </a:rPr>
              <a:t>90% of taxpayers having turnover below Rs. 1.5 </a:t>
            </a:r>
            <a:r>
              <a:rPr lang="en-IN" sz="3000" dirty="0" err="1" smtClean="0">
                <a:cs typeface="Andalus" pitchFamily="18" charset="-78"/>
              </a:rPr>
              <a:t>cr</a:t>
            </a:r>
            <a:r>
              <a:rPr lang="en-IN" sz="3000" dirty="0" smtClean="0">
                <a:cs typeface="Andalus" pitchFamily="18" charset="-78"/>
              </a:rPr>
              <a:t> would vest with State tax administration </a:t>
            </a:r>
          </a:p>
          <a:p>
            <a:pPr marL="1257300" lvl="1" indent="-361950" algn="just">
              <a:buFont typeface="Wingdings" panose="05000000000000000000" pitchFamily="2" charset="2"/>
              <a:buChar char="§"/>
            </a:pPr>
            <a:r>
              <a:rPr lang="en-IN" sz="3000" dirty="0" smtClean="0">
                <a:cs typeface="Andalus" pitchFamily="18" charset="-78"/>
              </a:rPr>
              <a:t>10% of taxpayers having turnover below of Rs. 1.5 cr. would vest with Central tax administration</a:t>
            </a:r>
          </a:p>
          <a:p>
            <a:pPr marL="1257300" lvl="1" indent="-361950" algn="just">
              <a:buFont typeface="Wingdings" panose="05000000000000000000" pitchFamily="2" charset="2"/>
              <a:buChar char="§"/>
            </a:pPr>
            <a:r>
              <a:rPr lang="en-IN" sz="3000" dirty="0" smtClean="0">
                <a:cs typeface="Andalus" pitchFamily="18" charset="-78"/>
              </a:rPr>
              <a:t>taxpayers having turnover above Rs. 1.5 cr. would be divided equally between Central and State tax administration</a:t>
            </a: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800" dirty="0" smtClean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800" dirty="0">
              <a:solidFill>
                <a:srgbClr val="000000"/>
              </a:solidFill>
              <a:ea typeface="Verdana" pitchFamily="34" charset="0"/>
              <a:cs typeface="Andalus" pitchFamily="18" charset="-78"/>
            </a:endParaRPr>
          </a:p>
          <a:p>
            <a:pPr marL="892175" lvl="1" indent="-434975" algn="just">
              <a:buSzPct val="75000"/>
              <a:buFont typeface="Wingdings" charset="2"/>
              <a:buChar char="q"/>
            </a:pPr>
            <a:endParaRPr lang="en-US" sz="28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  <a:p>
            <a:pPr marL="1257300" lvl="3" indent="-361950" algn="just">
              <a:lnSpc>
                <a:spcPct val="110000"/>
              </a:lnSpc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endParaRPr lang="en-US" sz="2800" dirty="0">
              <a:ea typeface="Verdana" pitchFamily="34" charset="0"/>
              <a:cs typeface="Andalus" pitchFamily="18" charset="-78"/>
            </a:endParaRPr>
          </a:p>
          <a:p>
            <a:pPr marL="1257300" lvl="3" indent="-36195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SzPct val="75000"/>
              <a:buFont typeface="Wingdings" pitchFamily="2" charset="2"/>
              <a:buChar char="§"/>
              <a:defRPr/>
            </a:pPr>
            <a:endParaRPr lang="en-US" sz="2800" dirty="0">
              <a:ea typeface="Verdana" pitchFamily="34" charset="0"/>
              <a:cs typeface="Andalus" pitchFamily="18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936" y="113847"/>
            <a:ext cx="7600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</a:rPr>
              <a:t>GST Council - Decisions </a:t>
            </a:r>
            <a:r>
              <a:rPr lang="en-US" sz="3200" b="1" dirty="0" smtClean="0">
                <a:solidFill>
                  <a:srgbClr val="FF0000"/>
                </a:solidFill>
              </a:rPr>
              <a:t>(2/2)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911958" y="6607602"/>
            <a:ext cx="232043" cy="21289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3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1384</Words>
  <Application>Microsoft Office PowerPoint</Application>
  <PresentationFormat>On-screen Show (4:3)</PresentationFormat>
  <Paragraphs>289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Andalus</vt:lpstr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Siddharth</dc:creator>
  <cp:lastModifiedBy>Siddharth</cp:lastModifiedBy>
  <cp:revision>170</cp:revision>
  <cp:lastPrinted>2017-03-24T14:37:42Z</cp:lastPrinted>
  <dcterms:created xsi:type="dcterms:W3CDTF">2017-03-23T13:44:49Z</dcterms:created>
  <dcterms:modified xsi:type="dcterms:W3CDTF">2017-04-24T08:53:34Z</dcterms:modified>
</cp:coreProperties>
</file>