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01" r:id="rId2"/>
    <p:sldId id="257" r:id="rId3"/>
    <p:sldId id="322" r:id="rId4"/>
    <p:sldId id="320" r:id="rId5"/>
    <p:sldId id="319" r:id="rId6"/>
    <p:sldId id="325" r:id="rId7"/>
    <p:sldId id="324" r:id="rId8"/>
    <p:sldId id="348" r:id="rId9"/>
    <p:sldId id="349" r:id="rId10"/>
    <p:sldId id="350" r:id="rId11"/>
    <p:sldId id="351" r:id="rId12"/>
    <p:sldId id="352" r:id="rId13"/>
    <p:sldId id="353" r:id="rId14"/>
    <p:sldId id="354" r:id="rId15"/>
    <p:sldId id="355" r:id="rId16"/>
    <p:sldId id="356" r:id="rId17"/>
    <p:sldId id="347" r:id="rId18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32" autoAdjust="0"/>
    <p:restoredTop sz="94660" autoAdjust="0"/>
  </p:normalViewPr>
  <p:slideViewPr>
    <p:cSldViewPr snapToGrid="0">
      <p:cViewPr varScale="1">
        <p:scale>
          <a:sx n="67" d="100"/>
          <a:sy n="67" d="100"/>
        </p:scale>
        <p:origin x="154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5B18BF-8E9B-4B65-9A76-0FFF9A683F17}" type="doc">
      <dgm:prSet loTypeId="urn:microsoft.com/office/officeart/2005/8/layout/equation1" loCatId="relationship" qsTypeId="urn:microsoft.com/office/officeart/2005/8/quickstyle/3d5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D9E2E25C-7FDC-44E1-8DB2-046D31ED9DFB}">
      <dgm:prSet phldrT="[Text]" custT="1"/>
      <dgm:spPr/>
      <dgm:t>
        <a:bodyPr/>
        <a:lstStyle/>
        <a:p>
          <a:r>
            <a:rPr lang="en-IN" sz="1800" b="1" smtClean="0">
              <a:solidFill>
                <a:schemeClr val="tx1"/>
              </a:solidFill>
              <a:latin typeface="+mn-lt"/>
              <a:cs typeface="Kedage" panose="00000400000000000000" pitchFamily="2"/>
            </a:rPr>
            <a:t>Taxable Supplies</a:t>
          </a:r>
          <a:endParaRPr lang="en-IN" sz="1800" b="1" dirty="0" smtClean="0">
            <a:solidFill>
              <a:schemeClr val="tx1"/>
            </a:solidFill>
            <a:latin typeface="+mn-lt"/>
            <a:cs typeface="Kedage" panose="00000400000000000000" pitchFamily="2"/>
          </a:endParaRPr>
        </a:p>
      </dgm:t>
    </dgm:pt>
    <dgm:pt modelId="{504F096D-63AF-4A83-911E-14CA2BF26350}" type="parTrans" cxnId="{E93963FD-5E92-4622-8D48-B652E81E3C8D}">
      <dgm:prSet/>
      <dgm:spPr/>
      <dgm:t>
        <a:bodyPr/>
        <a:lstStyle/>
        <a:p>
          <a:endParaRPr lang="en-US" sz="2800" b="1">
            <a:solidFill>
              <a:schemeClr val="tx1"/>
            </a:solidFill>
            <a:cs typeface="Kedage" panose="00000400000000000000" pitchFamily="2"/>
          </a:endParaRPr>
        </a:p>
      </dgm:t>
    </dgm:pt>
    <dgm:pt modelId="{26ED2E27-11E2-4113-BB83-95C2D66BA2DF}" type="sibTrans" cxnId="{E93963FD-5E92-4622-8D48-B652E81E3C8D}">
      <dgm:prSet custT="1"/>
      <dgm:spPr/>
      <dgm:t>
        <a:bodyPr/>
        <a:lstStyle/>
        <a:p>
          <a:endParaRPr lang="en-US" sz="1600" b="1">
            <a:solidFill>
              <a:schemeClr val="tx1"/>
            </a:solidFill>
            <a:cs typeface="Kedage" panose="00000400000000000000" pitchFamily="2"/>
          </a:endParaRPr>
        </a:p>
      </dgm:t>
    </dgm:pt>
    <dgm:pt modelId="{5E8DAA3C-5903-4A79-A8B7-48DA4C5FF683}">
      <dgm:prSet phldrT="[Text]" custT="1"/>
      <dgm:spPr/>
      <dgm:t>
        <a:bodyPr/>
        <a:lstStyle/>
        <a:p>
          <a:r>
            <a:rPr lang="en-IN" sz="1800" b="1" smtClean="0">
              <a:solidFill>
                <a:schemeClr val="tx1"/>
              </a:solidFill>
              <a:latin typeface="+mn-lt"/>
              <a:cs typeface="Kedage" panose="00000400000000000000" pitchFamily="2"/>
            </a:rPr>
            <a:t>Exempt supplies</a:t>
          </a:r>
          <a:endParaRPr lang="en-US" sz="1800" b="1" dirty="0">
            <a:solidFill>
              <a:schemeClr val="tx1"/>
            </a:solidFill>
            <a:cs typeface="Kedage" panose="00000400000000000000" pitchFamily="2"/>
          </a:endParaRPr>
        </a:p>
      </dgm:t>
    </dgm:pt>
    <dgm:pt modelId="{E437CB56-C99C-45DB-9820-C2B8E51BDA5B}" type="parTrans" cxnId="{5199AA7E-59EA-44F2-B7A7-B81CDECCD9F6}">
      <dgm:prSet/>
      <dgm:spPr/>
      <dgm:t>
        <a:bodyPr/>
        <a:lstStyle/>
        <a:p>
          <a:endParaRPr lang="en-US" sz="2800" b="1">
            <a:solidFill>
              <a:schemeClr val="tx1"/>
            </a:solidFill>
            <a:cs typeface="Kedage" panose="00000400000000000000" pitchFamily="2"/>
          </a:endParaRPr>
        </a:p>
      </dgm:t>
    </dgm:pt>
    <dgm:pt modelId="{A5765967-C263-4097-8E35-63B37E6FFA88}" type="sibTrans" cxnId="{5199AA7E-59EA-44F2-B7A7-B81CDECCD9F6}">
      <dgm:prSet custT="1"/>
      <dgm:spPr/>
      <dgm:t>
        <a:bodyPr/>
        <a:lstStyle/>
        <a:p>
          <a:endParaRPr lang="en-US" sz="1600" b="1">
            <a:solidFill>
              <a:schemeClr val="tx1"/>
            </a:solidFill>
            <a:cs typeface="Kedage" panose="00000400000000000000" pitchFamily="2"/>
          </a:endParaRPr>
        </a:p>
      </dgm:t>
    </dgm:pt>
    <dgm:pt modelId="{C80655FB-9D20-4B6D-A01A-D1C22BE6DA13}">
      <dgm:prSet phldrT="[Text]" custT="1"/>
      <dgm:spPr/>
      <dgm:t>
        <a:bodyPr/>
        <a:lstStyle/>
        <a:p>
          <a:r>
            <a:rPr lang="en-IN" sz="1800" b="1" smtClean="0">
              <a:solidFill>
                <a:schemeClr val="tx1"/>
              </a:solidFill>
              <a:latin typeface="+mn-lt"/>
              <a:cs typeface="Kedage" panose="00000400000000000000" pitchFamily="2"/>
            </a:rPr>
            <a:t>Exports</a:t>
          </a:r>
          <a:endParaRPr lang="en-US" sz="1800" b="1" dirty="0">
            <a:solidFill>
              <a:schemeClr val="tx1"/>
            </a:solidFill>
            <a:cs typeface="Kedage" panose="00000400000000000000" pitchFamily="2"/>
          </a:endParaRPr>
        </a:p>
      </dgm:t>
    </dgm:pt>
    <dgm:pt modelId="{2288FBAB-BBB7-47C3-A276-3E023705D266}" type="parTrans" cxnId="{2A1E1A27-59B8-42A5-9A9D-8610B21246A4}">
      <dgm:prSet/>
      <dgm:spPr/>
      <dgm:t>
        <a:bodyPr/>
        <a:lstStyle/>
        <a:p>
          <a:endParaRPr lang="en-US" sz="2800" b="1">
            <a:solidFill>
              <a:schemeClr val="tx1"/>
            </a:solidFill>
            <a:cs typeface="Kedage" panose="00000400000000000000" pitchFamily="2"/>
          </a:endParaRPr>
        </a:p>
      </dgm:t>
    </dgm:pt>
    <dgm:pt modelId="{C5DB7CEE-2252-484B-9CCC-DA51F7EBCB6D}" type="sibTrans" cxnId="{2A1E1A27-59B8-42A5-9A9D-8610B21246A4}">
      <dgm:prSet custT="1"/>
      <dgm:spPr/>
      <dgm:t>
        <a:bodyPr/>
        <a:lstStyle/>
        <a:p>
          <a:endParaRPr lang="en-US" sz="1600" b="1">
            <a:solidFill>
              <a:schemeClr val="tx1"/>
            </a:solidFill>
            <a:cs typeface="Kedage" panose="00000400000000000000" pitchFamily="2"/>
          </a:endParaRPr>
        </a:p>
      </dgm:t>
    </dgm:pt>
    <dgm:pt modelId="{4D23D3AC-1E4D-4BC2-818A-B4F3DE375721}">
      <dgm:prSet phldrT="[Text]" custT="1"/>
      <dgm:spPr/>
      <dgm:t>
        <a:bodyPr/>
        <a:lstStyle/>
        <a:p>
          <a:r>
            <a:rPr lang="en-IN" sz="1800" b="1" smtClean="0">
              <a:solidFill>
                <a:schemeClr val="tx1"/>
              </a:solidFill>
              <a:latin typeface="+mn-lt"/>
              <a:cs typeface="Kedage" panose="00000400000000000000" pitchFamily="2"/>
            </a:rPr>
            <a:t>Aggregate Turnover</a:t>
          </a:r>
          <a:endParaRPr lang="en-US" sz="1800" b="1" dirty="0">
            <a:solidFill>
              <a:schemeClr val="tx1"/>
            </a:solidFill>
            <a:cs typeface="Kedage" panose="00000400000000000000" pitchFamily="2"/>
          </a:endParaRPr>
        </a:p>
      </dgm:t>
    </dgm:pt>
    <dgm:pt modelId="{A15DC72E-DD93-4385-84EB-064430456D5A}" type="parTrans" cxnId="{831F68E2-F4B5-46D7-90F9-1E7A755F9A60}">
      <dgm:prSet/>
      <dgm:spPr/>
      <dgm:t>
        <a:bodyPr/>
        <a:lstStyle/>
        <a:p>
          <a:endParaRPr lang="en-US" sz="2800" b="1">
            <a:solidFill>
              <a:schemeClr val="tx1"/>
            </a:solidFill>
            <a:cs typeface="Kedage" panose="00000400000000000000" pitchFamily="2"/>
          </a:endParaRPr>
        </a:p>
      </dgm:t>
    </dgm:pt>
    <dgm:pt modelId="{A871D49C-49E7-4A88-B645-ABAEB8EE69D1}" type="sibTrans" cxnId="{831F68E2-F4B5-46D7-90F9-1E7A755F9A60}">
      <dgm:prSet/>
      <dgm:spPr/>
      <dgm:t>
        <a:bodyPr/>
        <a:lstStyle/>
        <a:p>
          <a:endParaRPr lang="en-US" sz="2800" b="1">
            <a:solidFill>
              <a:schemeClr val="tx1"/>
            </a:solidFill>
            <a:cs typeface="Kedage" panose="00000400000000000000" pitchFamily="2"/>
          </a:endParaRPr>
        </a:p>
      </dgm:t>
    </dgm:pt>
    <dgm:pt modelId="{920F3938-348A-42E3-A708-0FBA1EC9CE74}">
      <dgm:prSet phldrT="[Text]" custT="1"/>
      <dgm:spPr/>
      <dgm:t>
        <a:bodyPr/>
        <a:lstStyle/>
        <a:p>
          <a:r>
            <a:rPr lang="en-IN" sz="1800" b="1" smtClean="0">
              <a:solidFill>
                <a:schemeClr val="tx1"/>
              </a:solidFill>
              <a:latin typeface="+mn-lt"/>
              <a:cs typeface="Kedage" panose="00000400000000000000" pitchFamily="2"/>
            </a:rPr>
            <a:t>Inter State supplies</a:t>
          </a:r>
          <a:endParaRPr lang="en-US" sz="1800" b="1" dirty="0">
            <a:solidFill>
              <a:schemeClr val="tx1"/>
            </a:solidFill>
            <a:cs typeface="Kedage" panose="00000400000000000000" pitchFamily="2"/>
          </a:endParaRPr>
        </a:p>
      </dgm:t>
    </dgm:pt>
    <dgm:pt modelId="{4B0D1E4D-729A-4EB4-967F-ED3529CA1E54}" type="parTrans" cxnId="{5931C8A2-CD2A-42CE-AADD-B421982B9ED7}">
      <dgm:prSet/>
      <dgm:spPr/>
      <dgm:t>
        <a:bodyPr/>
        <a:lstStyle/>
        <a:p>
          <a:endParaRPr lang="en-US" sz="2800" b="1">
            <a:solidFill>
              <a:schemeClr val="tx1"/>
            </a:solidFill>
            <a:cs typeface="Kedage" panose="00000400000000000000" pitchFamily="2"/>
          </a:endParaRPr>
        </a:p>
      </dgm:t>
    </dgm:pt>
    <dgm:pt modelId="{8AFEC48B-6423-4781-B317-9A045D919795}" type="sibTrans" cxnId="{5931C8A2-CD2A-42CE-AADD-B421982B9ED7}">
      <dgm:prSet custT="1"/>
      <dgm:spPr/>
      <dgm:t>
        <a:bodyPr/>
        <a:lstStyle/>
        <a:p>
          <a:endParaRPr lang="en-US" sz="1600" b="1">
            <a:solidFill>
              <a:schemeClr val="tx1"/>
            </a:solidFill>
            <a:cs typeface="Kedage" panose="00000400000000000000" pitchFamily="2"/>
          </a:endParaRPr>
        </a:p>
      </dgm:t>
    </dgm:pt>
    <dgm:pt modelId="{F956C78D-9CA7-4CDE-BAF0-D85B64B1F352}" type="pres">
      <dgm:prSet presAssocID="{F15B18BF-8E9B-4B65-9A76-0FFF9A683F17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5B4EFE1-20D2-4CEA-AA6F-477825F91054}" type="pres">
      <dgm:prSet presAssocID="{D9E2E25C-7FDC-44E1-8DB2-046D31ED9DFB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8F8A7B-7BC7-4F55-88E4-4161E6DA8A65}" type="pres">
      <dgm:prSet presAssocID="{26ED2E27-11E2-4113-BB83-95C2D66BA2DF}" presName="spacerL" presStyleCnt="0"/>
      <dgm:spPr/>
      <dgm:t>
        <a:bodyPr/>
        <a:lstStyle/>
        <a:p>
          <a:endParaRPr lang="en-US"/>
        </a:p>
      </dgm:t>
    </dgm:pt>
    <dgm:pt modelId="{59A59870-23DF-489D-AA7D-70ED7845512F}" type="pres">
      <dgm:prSet presAssocID="{26ED2E27-11E2-4113-BB83-95C2D66BA2DF}" presName="sibTrans" presStyleLbl="sibTrans2D1" presStyleIdx="0" presStyleCnt="4"/>
      <dgm:spPr/>
      <dgm:t>
        <a:bodyPr/>
        <a:lstStyle/>
        <a:p>
          <a:endParaRPr lang="en-US"/>
        </a:p>
      </dgm:t>
    </dgm:pt>
    <dgm:pt modelId="{33CE6053-C5E2-4349-A2AA-CB4B5F1A5459}" type="pres">
      <dgm:prSet presAssocID="{26ED2E27-11E2-4113-BB83-95C2D66BA2DF}" presName="spacerR" presStyleCnt="0"/>
      <dgm:spPr/>
      <dgm:t>
        <a:bodyPr/>
        <a:lstStyle/>
        <a:p>
          <a:endParaRPr lang="en-US"/>
        </a:p>
      </dgm:t>
    </dgm:pt>
    <dgm:pt modelId="{43D47363-2E52-4F07-BD56-DD12620339A4}" type="pres">
      <dgm:prSet presAssocID="{5E8DAA3C-5903-4A79-A8B7-48DA4C5FF68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C65691-8F9D-46B9-B274-CCF51E99EF76}" type="pres">
      <dgm:prSet presAssocID="{A5765967-C263-4097-8E35-63B37E6FFA88}" presName="spacerL" presStyleCnt="0"/>
      <dgm:spPr/>
      <dgm:t>
        <a:bodyPr/>
        <a:lstStyle/>
        <a:p>
          <a:endParaRPr lang="en-US"/>
        </a:p>
      </dgm:t>
    </dgm:pt>
    <dgm:pt modelId="{AA9E60DE-ED6B-4116-9CE6-803EF3716B46}" type="pres">
      <dgm:prSet presAssocID="{A5765967-C263-4097-8E35-63B37E6FFA88}" presName="sibTrans" presStyleLbl="sibTrans2D1" presStyleIdx="1" presStyleCnt="4"/>
      <dgm:spPr/>
      <dgm:t>
        <a:bodyPr/>
        <a:lstStyle/>
        <a:p>
          <a:endParaRPr lang="en-US"/>
        </a:p>
      </dgm:t>
    </dgm:pt>
    <dgm:pt modelId="{571B63EE-8DEC-42D0-83F7-A9A11F9AC615}" type="pres">
      <dgm:prSet presAssocID="{A5765967-C263-4097-8E35-63B37E6FFA88}" presName="spacerR" presStyleCnt="0"/>
      <dgm:spPr/>
      <dgm:t>
        <a:bodyPr/>
        <a:lstStyle/>
        <a:p>
          <a:endParaRPr lang="en-US"/>
        </a:p>
      </dgm:t>
    </dgm:pt>
    <dgm:pt modelId="{F0D0DFEA-E373-4E90-83D7-D22402FCAB80}" type="pres">
      <dgm:prSet presAssocID="{C80655FB-9D20-4B6D-A01A-D1C22BE6DA13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7DE647-A161-4BEF-B21A-AD814A86A612}" type="pres">
      <dgm:prSet presAssocID="{C5DB7CEE-2252-484B-9CCC-DA51F7EBCB6D}" presName="spacerL" presStyleCnt="0"/>
      <dgm:spPr/>
      <dgm:t>
        <a:bodyPr/>
        <a:lstStyle/>
        <a:p>
          <a:endParaRPr lang="en-US"/>
        </a:p>
      </dgm:t>
    </dgm:pt>
    <dgm:pt modelId="{2AF1F6F4-296E-4533-8488-488A0C69C322}" type="pres">
      <dgm:prSet presAssocID="{C5DB7CEE-2252-484B-9CCC-DA51F7EBCB6D}" presName="sibTrans" presStyleLbl="sibTrans2D1" presStyleIdx="2" presStyleCnt="4"/>
      <dgm:spPr/>
      <dgm:t>
        <a:bodyPr/>
        <a:lstStyle/>
        <a:p>
          <a:endParaRPr lang="en-US"/>
        </a:p>
      </dgm:t>
    </dgm:pt>
    <dgm:pt modelId="{7337DEC9-5015-451C-A7D0-4FF1F38A0CA6}" type="pres">
      <dgm:prSet presAssocID="{C5DB7CEE-2252-484B-9CCC-DA51F7EBCB6D}" presName="spacerR" presStyleCnt="0"/>
      <dgm:spPr/>
      <dgm:t>
        <a:bodyPr/>
        <a:lstStyle/>
        <a:p>
          <a:endParaRPr lang="en-US"/>
        </a:p>
      </dgm:t>
    </dgm:pt>
    <dgm:pt modelId="{AF960C90-44C3-4111-8604-6B1B3571D50B}" type="pres">
      <dgm:prSet presAssocID="{920F3938-348A-42E3-A708-0FBA1EC9CE74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8274FD-1848-4DBC-913B-84E9A4387853}" type="pres">
      <dgm:prSet presAssocID="{8AFEC48B-6423-4781-B317-9A045D919795}" presName="spacerL" presStyleCnt="0"/>
      <dgm:spPr/>
      <dgm:t>
        <a:bodyPr/>
        <a:lstStyle/>
        <a:p>
          <a:endParaRPr lang="en-US"/>
        </a:p>
      </dgm:t>
    </dgm:pt>
    <dgm:pt modelId="{FAF7A216-98B7-4FF7-AE8E-E31B1E5DEB65}" type="pres">
      <dgm:prSet presAssocID="{8AFEC48B-6423-4781-B317-9A045D919795}" presName="sibTrans" presStyleLbl="sibTrans2D1" presStyleIdx="3" presStyleCnt="4"/>
      <dgm:spPr/>
      <dgm:t>
        <a:bodyPr/>
        <a:lstStyle/>
        <a:p>
          <a:endParaRPr lang="en-US"/>
        </a:p>
      </dgm:t>
    </dgm:pt>
    <dgm:pt modelId="{02CB1D30-E0F6-44A0-A43E-AE0B0C912A17}" type="pres">
      <dgm:prSet presAssocID="{8AFEC48B-6423-4781-B317-9A045D919795}" presName="spacerR" presStyleCnt="0"/>
      <dgm:spPr/>
      <dgm:t>
        <a:bodyPr/>
        <a:lstStyle/>
        <a:p>
          <a:endParaRPr lang="en-US"/>
        </a:p>
      </dgm:t>
    </dgm:pt>
    <dgm:pt modelId="{F3AE7E66-7A0A-4C59-91E4-34825A708E4C}" type="pres">
      <dgm:prSet presAssocID="{4D23D3AC-1E4D-4BC2-818A-B4F3DE375721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510D3DA-8555-4D82-8ABF-727C21BE6E71}" type="presOf" srcId="{D9E2E25C-7FDC-44E1-8DB2-046D31ED9DFB}" destId="{35B4EFE1-20D2-4CEA-AA6F-477825F91054}" srcOrd="0" destOrd="0" presId="urn:microsoft.com/office/officeart/2005/8/layout/equation1"/>
    <dgm:cxn modelId="{8C1CE053-EA6A-41A0-8D36-8481BEE6ED41}" type="presOf" srcId="{A5765967-C263-4097-8E35-63B37E6FFA88}" destId="{AA9E60DE-ED6B-4116-9CE6-803EF3716B46}" srcOrd="0" destOrd="0" presId="urn:microsoft.com/office/officeart/2005/8/layout/equation1"/>
    <dgm:cxn modelId="{E11692F8-78ED-4C5D-A852-61C7A49D9598}" type="presOf" srcId="{5E8DAA3C-5903-4A79-A8B7-48DA4C5FF683}" destId="{43D47363-2E52-4F07-BD56-DD12620339A4}" srcOrd="0" destOrd="0" presId="urn:microsoft.com/office/officeart/2005/8/layout/equation1"/>
    <dgm:cxn modelId="{5199AA7E-59EA-44F2-B7A7-B81CDECCD9F6}" srcId="{F15B18BF-8E9B-4B65-9A76-0FFF9A683F17}" destId="{5E8DAA3C-5903-4A79-A8B7-48DA4C5FF683}" srcOrd="1" destOrd="0" parTransId="{E437CB56-C99C-45DB-9820-C2B8E51BDA5B}" sibTransId="{A5765967-C263-4097-8E35-63B37E6FFA88}"/>
    <dgm:cxn modelId="{3993713C-0C5A-4DF1-8128-5F4442372BD6}" type="presOf" srcId="{C80655FB-9D20-4B6D-A01A-D1C22BE6DA13}" destId="{F0D0DFEA-E373-4E90-83D7-D22402FCAB80}" srcOrd="0" destOrd="0" presId="urn:microsoft.com/office/officeart/2005/8/layout/equation1"/>
    <dgm:cxn modelId="{E93963FD-5E92-4622-8D48-B652E81E3C8D}" srcId="{F15B18BF-8E9B-4B65-9A76-0FFF9A683F17}" destId="{D9E2E25C-7FDC-44E1-8DB2-046D31ED9DFB}" srcOrd="0" destOrd="0" parTransId="{504F096D-63AF-4A83-911E-14CA2BF26350}" sibTransId="{26ED2E27-11E2-4113-BB83-95C2D66BA2DF}"/>
    <dgm:cxn modelId="{9986046A-AE9D-4930-96B6-75E67BB7D9BA}" type="presOf" srcId="{C5DB7CEE-2252-484B-9CCC-DA51F7EBCB6D}" destId="{2AF1F6F4-296E-4533-8488-488A0C69C322}" srcOrd="0" destOrd="0" presId="urn:microsoft.com/office/officeart/2005/8/layout/equation1"/>
    <dgm:cxn modelId="{851910EA-713B-43CA-BB8C-3B1F57A44310}" type="presOf" srcId="{920F3938-348A-42E3-A708-0FBA1EC9CE74}" destId="{AF960C90-44C3-4111-8604-6B1B3571D50B}" srcOrd="0" destOrd="0" presId="urn:microsoft.com/office/officeart/2005/8/layout/equation1"/>
    <dgm:cxn modelId="{A2004A27-36C7-4AC0-A9AA-50F4AE7B7732}" type="presOf" srcId="{4D23D3AC-1E4D-4BC2-818A-B4F3DE375721}" destId="{F3AE7E66-7A0A-4C59-91E4-34825A708E4C}" srcOrd="0" destOrd="0" presId="urn:microsoft.com/office/officeart/2005/8/layout/equation1"/>
    <dgm:cxn modelId="{5931C8A2-CD2A-42CE-AADD-B421982B9ED7}" srcId="{F15B18BF-8E9B-4B65-9A76-0FFF9A683F17}" destId="{920F3938-348A-42E3-A708-0FBA1EC9CE74}" srcOrd="3" destOrd="0" parTransId="{4B0D1E4D-729A-4EB4-967F-ED3529CA1E54}" sibTransId="{8AFEC48B-6423-4781-B317-9A045D919795}"/>
    <dgm:cxn modelId="{035B4EBC-D6BC-4275-B937-FDCF3027CD68}" type="presOf" srcId="{26ED2E27-11E2-4113-BB83-95C2D66BA2DF}" destId="{59A59870-23DF-489D-AA7D-70ED7845512F}" srcOrd="0" destOrd="0" presId="urn:microsoft.com/office/officeart/2005/8/layout/equation1"/>
    <dgm:cxn modelId="{2A1E1A27-59B8-42A5-9A9D-8610B21246A4}" srcId="{F15B18BF-8E9B-4B65-9A76-0FFF9A683F17}" destId="{C80655FB-9D20-4B6D-A01A-D1C22BE6DA13}" srcOrd="2" destOrd="0" parTransId="{2288FBAB-BBB7-47C3-A276-3E023705D266}" sibTransId="{C5DB7CEE-2252-484B-9CCC-DA51F7EBCB6D}"/>
    <dgm:cxn modelId="{B666D582-94D9-4972-9DB7-0BF77060ED66}" type="presOf" srcId="{F15B18BF-8E9B-4B65-9A76-0FFF9A683F17}" destId="{F956C78D-9CA7-4CDE-BAF0-D85B64B1F352}" srcOrd="0" destOrd="0" presId="urn:microsoft.com/office/officeart/2005/8/layout/equation1"/>
    <dgm:cxn modelId="{F77E28D3-1259-43D9-A458-6015542FD317}" type="presOf" srcId="{8AFEC48B-6423-4781-B317-9A045D919795}" destId="{FAF7A216-98B7-4FF7-AE8E-E31B1E5DEB65}" srcOrd="0" destOrd="0" presId="urn:microsoft.com/office/officeart/2005/8/layout/equation1"/>
    <dgm:cxn modelId="{831F68E2-F4B5-46D7-90F9-1E7A755F9A60}" srcId="{F15B18BF-8E9B-4B65-9A76-0FFF9A683F17}" destId="{4D23D3AC-1E4D-4BC2-818A-B4F3DE375721}" srcOrd="4" destOrd="0" parTransId="{A15DC72E-DD93-4385-84EB-064430456D5A}" sibTransId="{A871D49C-49E7-4A88-B645-ABAEB8EE69D1}"/>
    <dgm:cxn modelId="{3D72C101-FA72-41CB-9686-B1E1AF8F5E15}" type="presParOf" srcId="{F956C78D-9CA7-4CDE-BAF0-D85B64B1F352}" destId="{35B4EFE1-20D2-4CEA-AA6F-477825F91054}" srcOrd="0" destOrd="0" presId="urn:microsoft.com/office/officeart/2005/8/layout/equation1"/>
    <dgm:cxn modelId="{CB867B95-31C6-4F7F-AC3D-6D4720BCBCBA}" type="presParOf" srcId="{F956C78D-9CA7-4CDE-BAF0-D85B64B1F352}" destId="{BC8F8A7B-7BC7-4F55-88E4-4161E6DA8A65}" srcOrd="1" destOrd="0" presId="urn:microsoft.com/office/officeart/2005/8/layout/equation1"/>
    <dgm:cxn modelId="{4FABC41D-96B2-427F-BDAC-53775C1B0906}" type="presParOf" srcId="{F956C78D-9CA7-4CDE-BAF0-D85B64B1F352}" destId="{59A59870-23DF-489D-AA7D-70ED7845512F}" srcOrd="2" destOrd="0" presId="urn:microsoft.com/office/officeart/2005/8/layout/equation1"/>
    <dgm:cxn modelId="{04874C78-F9CE-4747-A31C-AA45481473D9}" type="presParOf" srcId="{F956C78D-9CA7-4CDE-BAF0-D85B64B1F352}" destId="{33CE6053-C5E2-4349-A2AA-CB4B5F1A5459}" srcOrd="3" destOrd="0" presId="urn:microsoft.com/office/officeart/2005/8/layout/equation1"/>
    <dgm:cxn modelId="{B0EA4103-D310-463C-9DF0-376F1100C88D}" type="presParOf" srcId="{F956C78D-9CA7-4CDE-BAF0-D85B64B1F352}" destId="{43D47363-2E52-4F07-BD56-DD12620339A4}" srcOrd="4" destOrd="0" presId="urn:microsoft.com/office/officeart/2005/8/layout/equation1"/>
    <dgm:cxn modelId="{579F5EC7-824F-4BB6-8857-4F3CC854B947}" type="presParOf" srcId="{F956C78D-9CA7-4CDE-BAF0-D85B64B1F352}" destId="{0FC65691-8F9D-46B9-B274-CCF51E99EF76}" srcOrd="5" destOrd="0" presId="urn:microsoft.com/office/officeart/2005/8/layout/equation1"/>
    <dgm:cxn modelId="{60C34085-2036-4219-B560-7E0FB0993775}" type="presParOf" srcId="{F956C78D-9CA7-4CDE-BAF0-D85B64B1F352}" destId="{AA9E60DE-ED6B-4116-9CE6-803EF3716B46}" srcOrd="6" destOrd="0" presId="urn:microsoft.com/office/officeart/2005/8/layout/equation1"/>
    <dgm:cxn modelId="{6EA3853B-65A6-449A-8A44-B1684D9986B8}" type="presParOf" srcId="{F956C78D-9CA7-4CDE-BAF0-D85B64B1F352}" destId="{571B63EE-8DEC-42D0-83F7-A9A11F9AC615}" srcOrd="7" destOrd="0" presId="urn:microsoft.com/office/officeart/2005/8/layout/equation1"/>
    <dgm:cxn modelId="{AE1E64EF-78EE-4B27-82E1-320B2C0C2CCA}" type="presParOf" srcId="{F956C78D-9CA7-4CDE-BAF0-D85B64B1F352}" destId="{F0D0DFEA-E373-4E90-83D7-D22402FCAB80}" srcOrd="8" destOrd="0" presId="urn:microsoft.com/office/officeart/2005/8/layout/equation1"/>
    <dgm:cxn modelId="{FADE61DE-C128-457B-A69F-388941A0E851}" type="presParOf" srcId="{F956C78D-9CA7-4CDE-BAF0-D85B64B1F352}" destId="{A97DE647-A161-4BEF-B21A-AD814A86A612}" srcOrd="9" destOrd="0" presId="urn:microsoft.com/office/officeart/2005/8/layout/equation1"/>
    <dgm:cxn modelId="{6CB437EB-AC00-41FF-AD6F-DDB9C41C81A5}" type="presParOf" srcId="{F956C78D-9CA7-4CDE-BAF0-D85B64B1F352}" destId="{2AF1F6F4-296E-4533-8488-488A0C69C322}" srcOrd="10" destOrd="0" presId="urn:microsoft.com/office/officeart/2005/8/layout/equation1"/>
    <dgm:cxn modelId="{5F722C4B-5CF9-4422-AE26-51470270133E}" type="presParOf" srcId="{F956C78D-9CA7-4CDE-BAF0-D85B64B1F352}" destId="{7337DEC9-5015-451C-A7D0-4FF1F38A0CA6}" srcOrd="11" destOrd="0" presId="urn:microsoft.com/office/officeart/2005/8/layout/equation1"/>
    <dgm:cxn modelId="{BE00089C-E6F6-4BDE-A37B-73A3918C7764}" type="presParOf" srcId="{F956C78D-9CA7-4CDE-BAF0-D85B64B1F352}" destId="{AF960C90-44C3-4111-8604-6B1B3571D50B}" srcOrd="12" destOrd="0" presId="urn:microsoft.com/office/officeart/2005/8/layout/equation1"/>
    <dgm:cxn modelId="{2C81E00D-13DC-452D-B852-16357ECD0206}" type="presParOf" srcId="{F956C78D-9CA7-4CDE-BAF0-D85B64B1F352}" destId="{398274FD-1848-4DBC-913B-84E9A4387853}" srcOrd="13" destOrd="0" presId="urn:microsoft.com/office/officeart/2005/8/layout/equation1"/>
    <dgm:cxn modelId="{95561467-F321-44D2-A336-B09E75ABCB0D}" type="presParOf" srcId="{F956C78D-9CA7-4CDE-BAF0-D85B64B1F352}" destId="{FAF7A216-98B7-4FF7-AE8E-E31B1E5DEB65}" srcOrd="14" destOrd="0" presId="urn:microsoft.com/office/officeart/2005/8/layout/equation1"/>
    <dgm:cxn modelId="{3C70AB5B-430C-47F9-840E-83FC1DDDBB28}" type="presParOf" srcId="{F956C78D-9CA7-4CDE-BAF0-D85B64B1F352}" destId="{02CB1D30-E0F6-44A0-A43E-AE0B0C912A17}" srcOrd="15" destOrd="0" presId="urn:microsoft.com/office/officeart/2005/8/layout/equation1"/>
    <dgm:cxn modelId="{99326D02-A07A-421B-96D7-9BC23B0F50D0}" type="presParOf" srcId="{F956C78D-9CA7-4CDE-BAF0-D85B64B1F352}" destId="{F3AE7E66-7A0A-4C59-91E4-34825A708E4C}" srcOrd="16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B4EFE1-20D2-4CEA-AA6F-477825F91054}">
      <dsp:nvSpPr>
        <dsp:cNvPr id="0" name=""/>
        <dsp:cNvSpPr/>
      </dsp:nvSpPr>
      <dsp:spPr>
        <a:xfrm>
          <a:off x="9325" y="1626433"/>
          <a:ext cx="1259755" cy="125975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800" b="1" kern="1200" smtClean="0">
              <a:solidFill>
                <a:schemeClr val="tx1"/>
              </a:solidFill>
              <a:latin typeface="+mn-lt"/>
              <a:cs typeface="Kedage" panose="00000400000000000000" pitchFamily="2"/>
            </a:rPr>
            <a:t>Taxable Supplies</a:t>
          </a:r>
          <a:endParaRPr lang="en-IN" sz="1800" b="1" kern="1200" dirty="0" smtClean="0">
            <a:solidFill>
              <a:schemeClr val="tx1"/>
            </a:solidFill>
            <a:latin typeface="+mn-lt"/>
            <a:cs typeface="Kedage" panose="00000400000000000000" pitchFamily="2"/>
          </a:endParaRPr>
        </a:p>
      </dsp:txBody>
      <dsp:txXfrm>
        <a:off x="193812" y="1810920"/>
        <a:ext cx="890781" cy="890781"/>
      </dsp:txXfrm>
    </dsp:sp>
    <dsp:sp modelId="{59A59870-23DF-489D-AA7D-70ED7845512F}">
      <dsp:nvSpPr>
        <dsp:cNvPr id="0" name=""/>
        <dsp:cNvSpPr/>
      </dsp:nvSpPr>
      <dsp:spPr>
        <a:xfrm>
          <a:off x="1371373" y="1890982"/>
          <a:ext cx="730658" cy="730658"/>
        </a:xfrm>
        <a:prstGeom prst="mathPlus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>
            <a:solidFill>
              <a:schemeClr val="tx1"/>
            </a:solidFill>
            <a:cs typeface="Kedage" panose="00000400000000000000" pitchFamily="2"/>
          </a:endParaRPr>
        </a:p>
      </dsp:txBody>
      <dsp:txXfrm>
        <a:off x="1468222" y="2170386"/>
        <a:ext cx="536960" cy="171850"/>
      </dsp:txXfrm>
    </dsp:sp>
    <dsp:sp modelId="{43D47363-2E52-4F07-BD56-DD12620339A4}">
      <dsp:nvSpPr>
        <dsp:cNvPr id="0" name=""/>
        <dsp:cNvSpPr/>
      </dsp:nvSpPr>
      <dsp:spPr>
        <a:xfrm>
          <a:off x="2204324" y="1626433"/>
          <a:ext cx="1259755" cy="125975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800" b="1" kern="1200" smtClean="0">
              <a:solidFill>
                <a:schemeClr val="tx1"/>
              </a:solidFill>
              <a:latin typeface="+mn-lt"/>
              <a:cs typeface="Kedage" panose="00000400000000000000" pitchFamily="2"/>
            </a:rPr>
            <a:t>Exempt supplies</a:t>
          </a:r>
          <a:endParaRPr lang="en-US" sz="1800" b="1" kern="1200" dirty="0">
            <a:solidFill>
              <a:schemeClr val="tx1"/>
            </a:solidFill>
            <a:cs typeface="Kedage" panose="00000400000000000000" pitchFamily="2"/>
          </a:endParaRPr>
        </a:p>
      </dsp:txBody>
      <dsp:txXfrm>
        <a:off x="2388811" y="1810920"/>
        <a:ext cx="890781" cy="890781"/>
      </dsp:txXfrm>
    </dsp:sp>
    <dsp:sp modelId="{AA9E60DE-ED6B-4116-9CE6-803EF3716B46}">
      <dsp:nvSpPr>
        <dsp:cNvPr id="0" name=""/>
        <dsp:cNvSpPr/>
      </dsp:nvSpPr>
      <dsp:spPr>
        <a:xfrm>
          <a:off x="3566372" y="1890982"/>
          <a:ext cx="730658" cy="730658"/>
        </a:xfrm>
        <a:prstGeom prst="mathPlus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>
            <a:solidFill>
              <a:schemeClr val="tx1"/>
            </a:solidFill>
            <a:cs typeface="Kedage" panose="00000400000000000000" pitchFamily="2"/>
          </a:endParaRPr>
        </a:p>
      </dsp:txBody>
      <dsp:txXfrm>
        <a:off x="3663221" y="2170386"/>
        <a:ext cx="536960" cy="171850"/>
      </dsp:txXfrm>
    </dsp:sp>
    <dsp:sp modelId="{F0D0DFEA-E373-4E90-83D7-D22402FCAB80}">
      <dsp:nvSpPr>
        <dsp:cNvPr id="0" name=""/>
        <dsp:cNvSpPr/>
      </dsp:nvSpPr>
      <dsp:spPr>
        <a:xfrm>
          <a:off x="4399322" y="1626433"/>
          <a:ext cx="1259755" cy="125975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800" b="1" kern="1200" smtClean="0">
              <a:solidFill>
                <a:schemeClr val="tx1"/>
              </a:solidFill>
              <a:latin typeface="+mn-lt"/>
              <a:cs typeface="Kedage" panose="00000400000000000000" pitchFamily="2"/>
            </a:rPr>
            <a:t>Exports</a:t>
          </a:r>
          <a:endParaRPr lang="en-US" sz="1800" b="1" kern="1200" dirty="0">
            <a:solidFill>
              <a:schemeClr val="tx1"/>
            </a:solidFill>
            <a:cs typeface="Kedage" panose="00000400000000000000" pitchFamily="2"/>
          </a:endParaRPr>
        </a:p>
      </dsp:txBody>
      <dsp:txXfrm>
        <a:off x="4583809" y="1810920"/>
        <a:ext cx="890781" cy="890781"/>
      </dsp:txXfrm>
    </dsp:sp>
    <dsp:sp modelId="{2AF1F6F4-296E-4533-8488-488A0C69C322}">
      <dsp:nvSpPr>
        <dsp:cNvPr id="0" name=""/>
        <dsp:cNvSpPr/>
      </dsp:nvSpPr>
      <dsp:spPr>
        <a:xfrm>
          <a:off x="5761370" y="1890982"/>
          <a:ext cx="730658" cy="730658"/>
        </a:xfrm>
        <a:prstGeom prst="mathPlus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>
            <a:solidFill>
              <a:schemeClr val="tx1"/>
            </a:solidFill>
            <a:cs typeface="Kedage" panose="00000400000000000000" pitchFamily="2"/>
          </a:endParaRPr>
        </a:p>
      </dsp:txBody>
      <dsp:txXfrm>
        <a:off x="5858219" y="2170386"/>
        <a:ext cx="536960" cy="171850"/>
      </dsp:txXfrm>
    </dsp:sp>
    <dsp:sp modelId="{AF960C90-44C3-4111-8604-6B1B3571D50B}">
      <dsp:nvSpPr>
        <dsp:cNvPr id="0" name=""/>
        <dsp:cNvSpPr/>
      </dsp:nvSpPr>
      <dsp:spPr>
        <a:xfrm>
          <a:off x="6594321" y="1626433"/>
          <a:ext cx="1259755" cy="1259755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800" b="1" kern="1200" smtClean="0">
              <a:solidFill>
                <a:schemeClr val="tx1"/>
              </a:solidFill>
              <a:latin typeface="+mn-lt"/>
              <a:cs typeface="Kedage" panose="00000400000000000000" pitchFamily="2"/>
            </a:rPr>
            <a:t>Inter State supplies</a:t>
          </a:r>
          <a:endParaRPr lang="en-US" sz="1800" b="1" kern="1200" dirty="0">
            <a:solidFill>
              <a:schemeClr val="tx1"/>
            </a:solidFill>
            <a:cs typeface="Kedage" panose="00000400000000000000" pitchFamily="2"/>
          </a:endParaRPr>
        </a:p>
      </dsp:txBody>
      <dsp:txXfrm>
        <a:off x="6778808" y="1810920"/>
        <a:ext cx="890781" cy="890781"/>
      </dsp:txXfrm>
    </dsp:sp>
    <dsp:sp modelId="{FAF7A216-98B7-4FF7-AE8E-E31B1E5DEB65}">
      <dsp:nvSpPr>
        <dsp:cNvPr id="0" name=""/>
        <dsp:cNvSpPr/>
      </dsp:nvSpPr>
      <dsp:spPr>
        <a:xfrm>
          <a:off x="7956369" y="1890982"/>
          <a:ext cx="730658" cy="730658"/>
        </a:xfrm>
        <a:prstGeom prst="mathEqual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>
            <a:solidFill>
              <a:schemeClr val="tx1"/>
            </a:solidFill>
            <a:cs typeface="Kedage" panose="00000400000000000000" pitchFamily="2"/>
          </a:endParaRPr>
        </a:p>
      </dsp:txBody>
      <dsp:txXfrm>
        <a:off x="8053218" y="2041498"/>
        <a:ext cx="536960" cy="429626"/>
      </dsp:txXfrm>
    </dsp:sp>
    <dsp:sp modelId="{F3AE7E66-7A0A-4C59-91E4-34825A708E4C}">
      <dsp:nvSpPr>
        <dsp:cNvPr id="0" name=""/>
        <dsp:cNvSpPr/>
      </dsp:nvSpPr>
      <dsp:spPr>
        <a:xfrm>
          <a:off x="8789319" y="1626433"/>
          <a:ext cx="1259755" cy="1259755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800" b="1" kern="1200" smtClean="0">
              <a:solidFill>
                <a:schemeClr val="tx1"/>
              </a:solidFill>
              <a:latin typeface="+mn-lt"/>
              <a:cs typeface="Kedage" panose="00000400000000000000" pitchFamily="2"/>
            </a:rPr>
            <a:t>Aggregate Turnover</a:t>
          </a:r>
          <a:endParaRPr lang="en-US" sz="1800" b="1" kern="1200" dirty="0">
            <a:solidFill>
              <a:schemeClr val="tx1"/>
            </a:solidFill>
            <a:cs typeface="Kedage" panose="00000400000000000000" pitchFamily="2"/>
          </a:endParaRPr>
        </a:p>
      </dsp:txBody>
      <dsp:txXfrm>
        <a:off x="8973806" y="1810920"/>
        <a:ext cx="890781" cy="8907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36046A-FC4D-411C-912E-62B1A5BA5270}" type="datetimeFigureOut">
              <a:rPr lang="en-IN" smtClean="0"/>
              <a:t>06-07-2017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27C19C-B7A9-4BC4-A010-53DCB905A00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746016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C223A9-77AF-4D64-89BC-284BFF2903DC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BC8292-878E-427D-B038-651988CABF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8623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C8292-878E-427D-B038-651988CABF6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0547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AFC4BD-A571-4B1E-923A-93E4468456A0}" type="slidenum">
              <a:rPr lang="en-IN" smtClean="0"/>
              <a:t>11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936999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AFC4BD-A571-4B1E-923A-93E4468456A0}" type="slidenum">
              <a:rPr lang="en-IN" smtClean="0"/>
              <a:t>12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666633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C8292-878E-427D-B038-651988CABF6F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3028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C8292-878E-427D-B038-651988CABF6F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1349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C8292-878E-427D-B038-651988CABF6F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10022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AFC4BD-A571-4B1E-923A-93E4468456A0}" type="slidenum">
              <a:rPr lang="en-IN" smtClean="0"/>
              <a:t>16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337305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C8292-878E-427D-B038-651988CABF6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407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C8292-878E-427D-B038-651988CABF6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2474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C8292-878E-427D-B038-651988CABF6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0920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C8292-878E-427D-B038-651988CABF6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1753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C8292-878E-427D-B038-651988CABF6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495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AFC4BD-A571-4B1E-923A-93E4468456A0}" type="slidenum">
              <a:rPr lang="en-IN" smtClean="0"/>
              <a:t>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677782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AFC4BD-A571-4B1E-923A-93E4468456A0}" type="slidenum">
              <a:rPr lang="en-IN" smtClean="0"/>
              <a:t>9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489398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AFC4BD-A571-4B1E-923A-93E4468456A0}" type="slidenum">
              <a:rPr lang="en-IN" smtClean="0"/>
              <a:t>10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13931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A129-2810-4121-97A1-215370DB2F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7751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A129-2810-4121-97A1-215370DB2F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940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A129-2810-4121-97A1-215370DB2F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485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Arrow Connector 6"/>
          <p:cNvCxnSpPr/>
          <p:nvPr userDrawn="1"/>
        </p:nvCxnSpPr>
        <p:spPr>
          <a:xfrm flipV="1">
            <a:off x="0" y="821634"/>
            <a:ext cx="8309113" cy="0"/>
          </a:xfrm>
          <a:prstGeom prst="straightConnector1">
            <a:avLst/>
          </a:prstGeom>
          <a:ln w="3810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3071" y="67948"/>
            <a:ext cx="1199026" cy="494027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-1625876" y="6492875"/>
            <a:ext cx="2057400" cy="365125"/>
          </a:xfrm>
        </p:spPr>
        <p:txBody>
          <a:bodyPr/>
          <a:lstStyle/>
          <a:p>
            <a:fld id="{6E89A129-2810-4121-97A1-215370DB2F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9507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Arrow Connector 6"/>
          <p:cNvCxnSpPr/>
          <p:nvPr userDrawn="1"/>
        </p:nvCxnSpPr>
        <p:spPr>
          <a:xfrm flipV="1">
            <a:off x="0" y="821634"/>
            <a:ext cx="8309113" cy="0"/>
          </a:xfrm>
          <a:prstGeom prst="straightConnector1">
            <a:avLst/>
          </a:prstGeom>
          <a:ln w="3810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3071" y="67948"/>
            <a:ext cx="1199026" cy="494027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-1625876" y="6492875"/>
            <a:ext cx="2057400" cy="365125"/>
          </a:xfrm>
        </p:spPr>
        <p:txBody>
          <a:bodyPr/>
          <a:lstStyle/>
          <a:p>
            <a:fld id="{6E89A129-2810-4121-97A1-215370DB2F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9226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Arrow Connector 6"/>
          <p:cNvCxnSpPr/>
          <p:nvPr userDrawn="1"/>
        </p:nvCxnSpPr>
        <p:spPr>
          <a:xfrm flipV="1">
            <a:off x="0" y="821634"/>
            <a:ext cx="8309113" cy="0"/>
          </a:xfrm>
          <a:prstGeom prst="straightConnector1">
            <a:avLst/>
          </a:prstGeom>
          <a:ln w="3810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3071" y="67948"/>
            <a:ext cx="1199026" cy="494027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-1625876" y="6492875"/>
            <a:ext cx="2057400" cy="365125"/>
          </a:xfrm>
        </p:spPr>
        <p:txBody>
          <a:bodyPr/>
          <a:lstStyle/>
          <a:p>
            <a:fld id="{6E89A129-2810-4121-97A1-215370DB2F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3836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A129-2810-4121-97A1-215370DB2F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0610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A129-2810-4121-97A1-215370DB2F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4185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A129-2810-4121-97A1-215370DB2F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2138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A129-2810-4121-97A1-215370DB2F8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5249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Arrow Connector 6"/>
          <p:cNvCxnSpPr/>
          <p:nvPr userDrawn="1"/>
        </p:nvCxnSpPr>
        <p:spPr>
          <a:xfrm flipV="1">
            <a:off x="0" y="821634"/>
            <a:ext cx="8309113" cy="0"/>
          </a:xfrm>
          <a:prstGeom prst="straightConnector1">
            <a:avLst/>
          </a:prstGeom>
          <a:ln w="3810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3071" y="67948"/>
            <a:ext cx="1199026" cy="494027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-1625876" y="6492875"/>
            <a:ext cx="2057400" cy="365125"/>
          </a:xfrm>
        </p:spPr>
        <p:txBody>
          <a:bodyPr/>
          <a:lstStyle/>
          <a:p>
            <a:fld id="{6E89A129-2810-4121-97A1-215370DB2F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3959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A129-2810-4121-97A1-215370DB2F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9816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A129-2810-4121-97A1-215370DB2F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0058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A129-2810-4121-97A1-215370DB2F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1110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89A129-2810-4121-97A1-215370DB2F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42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st.gov.in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A129-2810-4121-97A1-215370DB2F83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63"/>
          <a:stretch/>
        </p:blipFill>
        <p:spPr>
          <a:xfrm>
            <a:off x="0" y="0"/>
            <a:ext cx="9144000" cy="531876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5318760"/>
            <a:ext cx="9144000" cy="1539240"/>
          </a:xfrm>
          <a:prstGeom prst="rect">
            <a:avLst/>
          </a:prstGeom>
          <a:solidFill>
            <a:srgbClr val="002060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47629" y="5475108"/>
            <a:ext cx="84487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 smtClean="0">
                <a:solidFill>
                  <a:schemeClr val="bg1"/>
                </a:solidFill>
              </a:rPr>
              <a:t>Concepts of GST: </a:t>
            </a:r>
          </a:p>
          <a:p>
            <a:pPr algn="ctr"/>
            <a:r>
              <a:rPr lang="en-US" sz="3600" i="1" dirty="0" smtClean="0">
                <a:solidFill>
                  <a:schemeClr val="bg1"/>
                </a:solidFill>
              </a:rPr>
              <a:t>Registration and Migration</a:t>
            </a:r>
            <a:endParaRPr lang="en-US" sz="3600" i="1" dirty="0">
              <a:solidFill>
                <a:schemeClr val="bg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9904" y="5486037"/>
            <a:ext cx="1146454" cy="120468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1661" y="0"/>
            <a:ext cx="2921204" cy="1129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081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Content Placeholder 2"/>
          <p:cNvSpPr txBox="1">
            <a:spLocks/>
          </p:cNvSpPr>
          <p:nvPr/>
        </p:nvSpPr>
        <p:spPr>
          <a:xfrm>
            <a:off x="152400" y="1295400"/>
            <a:ext cx="8610600" cy="518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dirty="0" smtClean="0"/>
          </a:p>
        </p:txBody>
      </p:sp>
      <p:pic>
        <p:nvPicPr>
          <p:cNvPr id="5" name="Picture 4" descr="GSTN_2-50.jpg"/>
          <p:cNvPicPr>
            <a:picLocks noChangeAspect="1"/>
          </p:cNvPicPr>
          <p:nvPr/>
        </p:nvPicPr>
        <p:blipFill>
          <a:blip r:embed="rId3"/>
          <a:srcRect l="19166" t="96667" r="19166"/>
          <a:stretch>
            <a:fillRect/>
          </a:stretch>
        </p:blipFill>
        <p:spPr>
          <a:xfrm>
            <a:off x="1752600" y="6629400"/>
            <a:ext cx="5638800" cy="228600"/>
          </a:xfrm>
          <a:prstGeom prst="rect">
            <a:avLst/>
          </a:prstGeom>
        </p:spPr>
      </p:pic>
      <p:sp>
        <p:nvSpPr>
          <p:cNvPr id="6" name="Text Placeholder 3"/>
          <p:cNvSpPr txBox="1">
            <a:spLocks/>
          </p:cNvSpPr>
          <p:nvPr/>
        </p:nvSpPr>
        <p:spPr>
          <a:xfrm>
            <a:off x="277080" y="906365"/>
            <a:ext cx="8485919" cy="5367826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 smtClean="0"/>
              <a:t> </a:t>
            </a:r>
          </a:p>
          <a:p>
            <a:pPr marL="0" indent="0">
              <a:buNone/>
            </a:pPr>
            <a:endParaRPr lang="en-US" sz="2400" b="1" dirty="0"/>
          </a:p>
        </p:txBody>
      </p:sp>
      <p:pic>
        <p:nvPicPr>
          <p:cNvPr id="8" name="Picture 7" descr="GSTN final_Identity-0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126361" y="-90988"/>
            <a:ext cx="1042987" cy="714374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0" y="-28845"/>
            <a:ext cx="8050306" cy="70153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>
              <a:spcBef>
                <a:spcPct val="0"/>
              </a:spcBef>
              <a:buNone/>
              <a:defRPr sz="36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Enrollment/Migration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77080" y="1047838"/>
            <a:ext cx="8229600" cy="5226353"/>
          </a:xfrm>
        </p:spPr>
        <p:txBody>
          <a:bodyPr>
            <a:noAutofit/>
          </a:bodyPr>
          <a:lstStyle/>
          <a:p>
            <a:pPr lvl="0"/>
            <a:r>
              <a:rPr lang="en-IN" sz="3600" b="1" dirty="0" smtClean="0"/>
              <a:t>What is to be done by Taxpayer</a:t>
            </a:r>
            <a:endParaRPr lang="en-IN" sz="3600" dirty="0"/>
          </a:p>
          <a:p>
            <a:pPr lvl="1"/>
            <a:r>
              <a:rPr lang="en-IN" sz="3200" dirty="0"/>
              <a:t>Taxpayer has to </a:t>
            </a:r>
          </a:p>
          <a:p>
            <a:pPr lvl="2"/>
            <a:r>
              <a:rPr lang="en-IN" sz="2800" dirty="0"/>
              <a:t>Activate </a:t>
            </a:r>
            <a:r>
              <a:rPr lang="en-IN" sz="2800" dirty="0" err="1"/>
              <a:t>Prov</a:t>
            </a:r>
            <a:r>
              <a:rPr lang="en-IN" sz="2800" dirty="0"/>
              <a:t> ID on GST Portal and create User ID and Password of his choice </a:t>
            </a:r>
            <a:r>
              <a:rPr lang="en-IN" sz="2800" b="1" dirty="0"/>
              <a:t>(Enrolment)</a:t>
            </a:r>
            <a:endParaRPr lang="en-IN" sz="2800" dirty="0"/>
          </a:p>
          <a:p>
            <a:pPr lvl="2"/>
            <a:r>
              <a:rPr lang="en-IN" sz="2800" dirty="0"/>
              <a:t>Fill part-B GSTR REG 26) and attached relevant documents (</a:t>
            </a:r>
            <a:r>
              <a:rPr lang="en-IN" sz="2800" b="1" dirty="0"/>
              <a:t>migration)</a:t>
            </a:r>
            <a:endParaRPr lang="en-IN" sz="2800" dirty="0"/>
          </a:p>
          <a:p>
            <a:pPr lvl="1"/>
            <a:r>
              <a:rPr lang="en-IN" sz="3200" dirty="0" smtClean="0"/>
              <a:t>He </a:t>
            </a:r>
            <a:r>
              <a:rPr lang="en-IN" sz="3200" dirty="0"/>
              <a:t>can start using the Provisional ID as that is also </a:t>
            </a:r>
            <a:r>
              <a:rPr lang="en-IN" sz="3200" dirty="0" smtClean="0"/>
              <a:t>his GSTIN </a:t>
            </a:r>
            <a:r>
              <a:rPr lang="en-IN" sz="3200" dirty="0"/>
              <a:t>(GST Identification Number).</a:t>
            </a:r>
          </a:p>
          <a:p>
            <a:pPr marL="0" indent="0">
              <a:buNone/>
            </a:pP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2990553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Content Placeholder 2"/>
          <p:cNvSpPr txBox="1">
            <a:spLocks/>
          </p:cNvSpPr>
          <p:nvPr/>
        </p:nvSpPr>
        <p:spPr>
          <a:xfrm>
            <a:off x="152400" y="1295400"/>
            <a:ext cx="8610600" cy="518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dirty="0" smtClean="0"/>
          </a:p>
        </p:txBody>
      </p:sp>
      <p:pic>
        <p:nvPicPr>
          <p:cNvPr id="5" name="Picture 4" descr="GSTN_2-50.jpg"/>
          <p:cNvPicPr>
            <a:picLocks noChangeAspect="1"/>
          </p:cNvPicPr>
          <p:nvPr/>
        </p:nvPicPr>
        <p:blipFill>
          <a:blip r:embed="rId3"/>
          <a:srcRect l="19166" t="96667" r="19166"/>
          <a:stretch>
            <a:fillRect/>
          </a:stretch>
        </p:blipFill>
        <p:spPr>
          <a:xfrm>
            <a:off x="1752600" y="6629400"/>
            <a:ext cx="5638800" cy="228600"/>
          </a:xfrm>
          <a:prstGeom prst="rect">
            <a:avLst/>
          </a:prstGeom>
        </p:spPr>
      </p:pic>
      <p:sp>
        <p:nvSpPr>
          <p:cNvPr id="6" name="Text Placeholder 3"/>
          <p:cNvSpPr txBox="1">
            <a:spLocks/>
          </p:cNvSpPr>
          <p:nvPr/>
        </p:nvSpPr>
        <p:spPr>
          <a:xfrm>
            <a:off x="277080" y="906365"/>
            <a:ext cx="8485919" cy="5367826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 smtClean="0"/>
              <a:t> </a:t>
            </a:r>
          </a:p>
          <a:p>
            <a:pPr marL="0" indent="0">
              <a:buNone/>
            </a:pPr>
            <a:endParaRPr lang="en-US" sz="2400" b="1" dirty="0"/>
          </a:p>
        </p:txBody>
      </p:sp>
      <p:pic>
        <p:nvPicPr>
          <p:cNvPr id="8" name="Picture 7" descr="GSTN final_Identity-0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126361" y="-90988"/>
            <a:ext cx="1042987" cy="714374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0" y="-28845"/>
            <a:ext cx="8050306" cy="70153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>
              <a:spcBef>
                <a:spcPct val="0"/>
              </a:spcBef>
              <a:buNone/>
              <a:defRPr sz="36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Enrollment/Migration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77080" y="1047838"/>
            <a:ext cx="8229600" cy="5226353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IN" sz="2400" b="1" dirty="0" smtClean="0"/>
              <a:t>When will I get Provisional Certificate</a:t>
            </a:r>
          </a:p>
          <a:p>
            <a:pPr lvl="0"/>
            <a:r>
              <a:rPr lang="en-IN" sz="2400" dirty="0" smtClean="0"/>
              <a:t>We </a:t>
            </a:r>
            <a:r>
              <a:rPr lang="en-IN" sz="2400" dirty="0"/>
              <a:t>have generated Provisional Certificate for all those who have activated their Provisional ID and shared it with Taxpayers by email. This number stands at 67.11 lakhs.</a:t>
            </a:r>
          </a:p>
          <a:p>
            <a:pPr lvl="1"/>
            <a:r>
              <a:rPr lang="en-IN" dirty="0" err="1"/>
              <a:t>Prov</a:t>
            </a:r>
            <a:r>
              <a:rPr lang="en-IN" dirty="0"/>
              <a:t> Certificate is also available on the dashboard of taxpayer </a:t>
            </a:r>
            <a:endParaRPr lang="en-IN" dirty="0" smtClean="0"/>
          </a:p>
          <a:p>
            <a:pPr lvl="0"/>
            <a:r>
              <a:rPr lang="en-IN" sz="2400" b="1" dirty="0" smtClean="0"/>
              <a:t>What is Migration and when will I get Permanent RC? </a:t>
            </a:r>
            <a:endParaRPr lang="en-IN" sz="2400" dirty="0"/>
          </a:p>
          <a:p>
            <a:pPr lvl="1"/>
            <a:r>
              <a:rPr lang="en-IN" sz="2400" dirty="0"/>
              <a:t>Enrolment form has two parts. Filling up of first part makes one enrolled and generation of Provisional Certificate.</a:t>
            </a:r>
          </a:p>
          <a:p>
            <a:pPr lvl="1"/>
            <a:r>
              <a:rPr lang="en-IN" sz="2400" dirty="0"/>
              <a:t>Second part has details like “business details”, ‘Promoters details’, Place of business, bank account, Goods and services dealt etc.</a:t>
            </a:r>
          </a:p>
          <a:p>
            <a:endParaRPr lang="en-IN" sz="2400" dirty="0"/>
          </a:p>
          <a:p>
            <a:pPr marL="0" indent="0">
              <a:buNone/>
            </a:pPr>
            <a:endParaRPr lang="en-IN" sz="1800" dirty="0"/>
          </a:p>
        </p:txBody>
      </p:sp>
    </p:spTree>
    <p:extLst>
      <p:ext uri="{BB962C8B-B14F-4D97-AF65-F5344CB8AC3E}">
        <p14:creationId xmlns:p14="http://schemas.microsoft.com/office/powerpoint/2010/main" val="327141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Content Placeholder 2"/>
          <p:cNvSpPr txBox="1">
            <a:spLocks/>
          </p:cNvSpPr>
          <p:nvPr/>
        </p:nvSpPr>
        <p:spPr>
          <a:xfrm>
            <a:off x="152400" y="1295400"/>
            <a:ext cx="8610600" cy="518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dirty="0" smtClean="0"/>
          </a:p>
        </p:txBody>
      </p:sp>
      <p:pic>
        <p:nvPicPr>
          <p:cNvPr id="5" name="Picture 4" descr="GSTN_2-50.jpg"/>
          <p:cNvPicPr>
            <a:picLocks noChangeAspect="1"/>
          </p:cNvPicPr>
          <p:nvPr/>
        </p:nvPicPr>
        <p:blipFill>
          <a:blip r:embed="rId3"/>
          <a:srcRect l="19166" t="96667" r="19166"/>
          <a:stretch>
            <a:fillRect/>
          </a:stretch>
        </p:blipFill>
        <p:spPr>
          <a:xfrm>
            <a:off x="1752600" y="6629400"/>
            <a:ext cx="5638800" cy="228600"/>
          </a:xfrm>
          <a:prstGeom prst="rect">
            <a:avLst/>
          </a:prstGeom>
        </p:spPr>
      </p:pic>
      <p:sp>
        <p:nvSpPr>
          <p:cNvPr id="6" name="Text Placeholder 3"/>
          <p:cNvSpPr txBox="1">
            <a:spLocks/>
          </p:cNvSpPr>
          <p:nvPr/>
        </p:nvSpPr>
        <p:spPr>
          <a:xfrm>
            <a:off x="277080" y="906365"/>
            <a:ext cx="8485919" cy="5367826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 smtClean="0"/>
              <a:t> </a:t>
            </a:r>
          </a:p>
          <a:p>
            <a:pPr marL="0" indent="0">
              <a:buNone/>
            </a:pPr>
            <a:endParaRPr lang="en-US" sz="2400" b="1" dirty="0"/>
          </a:p>
        </p:txBody>
      </p:sp>
      <p:pic>
        <p:nvPicPr>
          <p:cNvPr id="8" name="Picture 7" descr="GSTN final_Identity-0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126361" y="-90988"/>
            <a:ext cx="1042987" cy="714374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0" y="-28845"/>
            <a:ext cx="8050306" cy="70153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ctr">
            <a:normAutofit fontScale="85000" lnSpcReduction="10000"/>
          </a:bodyPr>
          <a:lstStyle>
            <a:defPPr>
              <a:defRPr lang="en-US"/>
            </a:defPPr>
            <a:lvl1pPr>
              <a:spcBef>
                <a:spcPct val="0"/>
              </a:spcBef>
              <a:buNone/>
              <a:defRPr sz="36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What are the tips for getting ready for registration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77080" y="1047838"/>
            <a:ext cx="8229600" cy="5226353"/>
          </a:xfrm>
        </p:spPr>
        <p:txBody>
          <a:bodyPr>
            <a:normAutofit fontScale="77500" lnSpcReduction="20000"/>
          </a:bodyPr>
          <a:lstStyle/>
          <a:p>
            <a:r>
              <a:rPr lang="en-IN" dirty="0" smtClean="0"/>
              <a:t>Please </a:t>
            </a:r>
            <a:r>
              <a:rPr lang="en-IN" dirty="0"/>
              <a:t>get the documents ready with prescribed size (scanned photos of promoters, scanned image of Proof of business premises, first page of bank passbook or statement. </a:t>
            </a:r>
          </a:p>
          <a:p>
            <a:r>
              <a:rPr lang="en-IN" dirty="0"/>
              <a:t>(Photo: 100 KB jpeg; Proof of constitution of Business: 1 MB jpeg or pdf; Proof of appointment of </a:t>
            </a:r>
            <a:r>
              <a:rPr lang="en-IN" dirty="0" err="1"/>
              <a:t>Auth</a:t>
            </a:r>
            <a:r>
              <a:rPr lang="en-IN" dirty="0"/>
              <a:t> signatory: 100 KB; Place of business: 1 MB ; Banks: 100 KB)</a:t>
            </a:r>
          </a:p>
          <a:p>
            <a:r>
              <a:rPr lang="en-IN" dirty="0"/>
              <a:t>Online filling is simple and does not take more than 10 to 15 minutes</a:t>
            </a:r>
            <a:r>
              <a:rPr lang="en-IN" dirty="0" smtClean="0"/>
              <a:t>.</a:t>
            </a:r>
          </a:p>
          <a:p>
            <a:r>
              <a:rPr lang="en-IN" dirty="0" smtClean="0"/>
              <a:t>The registration process is free of cost. In case you take services of tax consultant, you need to pay his/her fee only. </a:t>
            </a:r>
            <a:endParaRPr lang="en-IN" dirty="0"/>
          </a:p>
          <a:p>
            <a:r>
              <a:rPr lang="en-IN" dirty="0"/>
              <a:t>Once this part is filled and required documents are uploaded, you will get ARN (acknowledgement reference number). </a:t>
            </a:r>
          </a:p>
          <a:p>
            <a:r>
              <a:rPr lang="en-IN" dirty="0"/>
              <a:t>Out of 67 lakhs 30 lakhs have completed part-B and their applications will be processed by tax officers soon for issue of Permanent Registration Certificate.</a:t>
            </a:r>
          </a:p>
          <a:p>
            <a:r>
              <a:rPr lang="en-IN" dirty="0"/>
              <a:t>Remaining 37 lakhs taxpayers are requested to visit the portal quickly and fill up Part-B to get Permanent Registration Certificate. We are also sending email and SMS to them.</a:t>
            </a:r>
          </a:p>
          <a:p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998965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156936" y="128361"/>
            <a:ext cx="7600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</a:rPr>
              <a:t>New Registration</a:t>
            </a:r>
            <a:endParaRPr lang="en-US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4990" y="1062818"/>
            <a:ext cx="8911772" cy="20251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defRPr/>
            </a:pPr>
            <a:r>
              <a:rPr lang="en-IN" sz="3200" b="1" dirty="0" smtClean="0">
                <a:ea typeface="Verdana" pitchFamily="34" charset="0"/>
                <a:cs typeface="Andalus" pitchFamily="18" charset="-78"/>
              </a:rPr>
              <a:t>How to apply for registration?</a:t>
            </a:r>
            <a:endParaRPr lang="en-IN" sz="3200" dirty="0" smtClean="0">
              <a:ea typeface="Verdana" pitchFamily="34" charset="0"/>
              <a:cs typeface="Andalus" pitchFamily="18" charset="-78"/>
            </a:endParaRPr>
          </a:p>
          <a:p>
            <a:pPr marL="381000" lvl="1" indent="-4572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anose="05000000000000000000" pitchFamily="2" charset="2"/>
              <a:buChar char="q"/>
              <a:defRPr/>
            </a:pPr>
            <a:r>
              <a:rPr lang="en-IN" sz="3200" dirty="0" smtClean="0">
                <a:ea typeface="Verdana" pitchFamily="34" charset="0"/>
                <a:cs typeface="Andalus" pitchFamily="18" charset="-78"/>
              </a:rPr>
              <a:t>On common portal </a:t>
            </a:r>
            <a:r>
              <a:rPr lang="en-IN" sz="3200" dirty="0" smtClean="0">
                <a:ea typeface="Verdana" pitchFamily="34" charset="0"/>
                <a:cs typeface="Andalus" pitchFamily="18" charset="-78"/>
                <a:hlinkClick r:id="rId3"/>
              </a:rPr>
              <a:t>www.gst.gov.in</a:t>
            </a:r>
            <a:endParaRPr lang="en-IN" sz="3200" dirty="0" smtClean="0">
              <a:ea typeface="Verdana" pitchFamily="34" charset="0"/>
              <a:cs typeface="Andalus" pitchFamily="18" charset="-78"/>
            </a:endParaRPr>
          </a:p>
          <a:p>
            <a:pPr marL="381000" lvl="1" indent="-4572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anose="05000000000000000000" pitchFamily="2" charset="2"/>
              <a:buChar char="q"/>
              <a:defRPr/>
            </a:pPr>
            <a:r>
              <a:rPr lang="en-IN" sz="3200" dirty="0" smtClean="0">
                <a:ea typeface="Verdana" pitchFamily="34" charset="0"/>
                <a:cs typeface="Andalus" pitchFamily="18" charset="-78"/>
              </a:rPr>
              <a:t>Part A: PAN + Mobile no. + E-mail ID</a:t>
            </a:r>
            <a:endParaRPr lang="en-US" sz="3200" dirty="0" smtClean="0">
              <a:ea typeface="Verdana" pitchFamily="34" charset="0"/>
              <a:cs typeface="Andalus" pitchFamily="18" charset="-7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A129-2810-4121-97A1-215370DB2F83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56935" y="3876031"/>
            <a:ext cx="4193392" cy="1388696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 smtClean="0">
                <a:solidFill>
                  <a:schemeClr val="tx1"/>
                </a:solidFill>
              </a:rPr>
              <a:t>Part A</a:t>
            </a:r>
          </a:p>
          <a:p>
            <a:pPr algn="ctr"/>
            <a:endParaRPr lang="en-IN" dirty="0"/>
          </a:p>
        </p:txBody>
      </p:sp>
      <p:sp>
        <p:nvSpPr>
          <p:cNvPr id="5" name="Rounded Rectangle 4"/>
          <p:cNvSpPr/>
          <p:nvPr/>
        </p:nvSpPr>
        <p:spPr>
          <a:xfrm>
            <a:off x="431524" y="4710545"/>
            <a:ext cx="856949" cy="415637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/>
              <a:t>PAN</a:t>
            </a:r>
            <a:endParaRPr lang="en-IN" dirty="0"/>
          </a:p>
        </p:txBody>
      </p:sp>
      <p:sp>
        <p:nvSpPr>
          <p:cNvPr id="6" name="Rounded Rectangle 5"/>
          <p:cNvSpPr/>
          <p:nvPr/>
        </p:nvSpPr>
        <p:spPr>
          <a:xfrm>
            <a:off x="1477097" y="4710544"/>
            <a:ext cx="1290973" cy="415637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/>
              <a:t>Mobile No</a:t>
            </a:r>
            <a:endParaRPr lang="en-IN" dirty="0"/>
          </a:p>
        </p:txBody>
      </p:sp>
      <p:sp>
        <p:nvSpPr>
          <p:cNvPr id="9" name="Rounded Rectangle 8"/>
          <p:cNvSpPr/>
          <p:nvPr/>
        </p:nvSpPr>
        <p:spPr>
          <a:xfrm>
            <a:off x="2956694" y="4710544"/>
            <a:ext cx="1290973" cy="415637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/>
              <a:t>Email ID</a:t>
            </a:r>
            <a:endParaRPr lang="en-IN" dirty="0"/>
          </a:p>
        </p:txBody>
      </p:sp>
      <p:cxnSp>
        <p:nvCxnSpPr>
          <p:cNvPr id="8" name="Straight Arrow Connector 7"/>
          <p:cNvCxnSpPr>
            <a:stCxn id="5" idx="2"/>
          </p:cNvCxnSpPr>
          <p:nvPr/>
        </p:nvCxnSpPr>
        <p:spPr>
          <a:xfrm flipH="1">
            <a:off x="859998" y="5126182"/>
            <a:ext cx="1" cy="6927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6" idx="2"/>
          </p:cNvCxnSpPr>
          <p:nvPr/>
        </p:nvCxnSpPr>
        <p:spPr>
          <a:xfrm flipH="1">
            <a:off x="2122583" y="5126181"/>
            <a:ext cx="1" cy="7204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9" idx="2"/>
          </p:cNvCxnSpPr>
          <p:nvPr/>
        </p:nvCxnSpPr>
        <p:spPr>
          <a:xfrm flipH="1">
            <a:off x="3602180" y="5126181"/>
            <a:ext cx="1" cy="6927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91411" y="5832763"/>
            <a:ext cx="1537173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chemeClr val="tx1"/>
                </a:solidFill>
              </a:rPr>
              <a:t>CBDT database</a:t>
            </a: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1799838" y="5701146"/>
            <a:ext cx="2230582" cy="104601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chemeClr val="tx1"/>
                </a:solidFill>
              </a:rPr>
              <a:t>OTP based verification</a:t>
            </a:r>
            <a:endParaRPr lang="en-IN" dirty="0">
              <a:solidFill>
                <a:schemeClr val="tx1"/>
              </a:solidFill>
            </a:endParaRPr>
          </a:p>
        </p:txBody>
      </p:sp>
      <p:cxnSp>
        <p:nvCxnSpPr>
          <p:cNvPr id="17" name="Straight Arrow Connector 16"/>
          <p:cNvCxnSpPr>
            <a:stCxn id="3" idx="3"/>
            <a:endCxn id="18" idx="2"/>
          </p:cNvCxnSpPr>
          <p:nvPr/>
        </p:nvCxnSpPr>
        <p:spPr>
          <a:xfrm>
            <a:off x="4350327" y="4570379"/>
            <a:ext cx="180167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6152000" y="4113179"/>
            <a:ext cx="2784762" cy="9144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/>
              <a:t>Application Reference Number</a:t>
            </a:r>
            <a:endParaRPr lang="en-IN" dirty="0"/>
          </a:p>
        </p:txBody>
      </p:sp>
      <p:sp>
        <p:nvSpPr>
          <p:cNvPr id="23" name="TextBox 22"/>
          <p:cNvSpPr txBox="1"/>
          <p:nvPr/>
        </p:nvSpPr>
        <p:spPr>
          <a:xfrm>
            <a:off x="4551108" y="4247213"/>
            <a:ext cx="14795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On successful</a:t>
            </a:r>
          </a:p>
          <a:p>
            <a:r>
              <a:rPr lang="en-IN" dirty="0" smtClean="0"/>
              <a:t>  verification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87181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9" grpId="0" animBg="1"/>
      <p:bldP spid="14" grpId="0" animBg="1"/>
      <p:bldP spid="15" grpId="0" animBg="1"/>
      <p:bldP spid="18" grpId="0" animBg="1"/>
      <p:bldP spid="2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156936" y="128361"/>
            <a:ext cx="7600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</a:rPr>
              <a:t>New Registration</a:t>
            </a:r>
            <a:endParaRPr lang="en-US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4990" y="1062818"/>
            <a:ext cx="8911772" cy="6069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defRPr/>
            </a:pPr>
            <a:r>
              <a:rPr lang="en-IN" sz="3200" b="1" dirty="0" smtClean="0">
                <a:ea typeface="Verdana" pitchFamily="34" charset="0"/>
                <a:cs typeface="Andalus" pitchFamily="18" charset="-78"/>
              </a:rPr>
              <a:t>How to apply for registration?</a:t>
            </a:r>
            <a:endParaRPr lang="en-IN" sz="3200" dirty="0" smtClean="0">
              <a:ea typeface="Verdana" pitchFamily="34" charset="0"/>
              <a:cs typeface="Andalus" pitchFamily="18" charset="-7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A129-2810-4121-97A1-215370DB2F83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320431" y="1782313"/>
            <a:ext cx="4193392" cy="1388696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 smtClean="0">
                <a:solidFill>
                  <a:schemeClr val="tx1"/>
                </a:solidFill>
              </a:rPr>
              <a:t>Part B</a:t>
            </a:r>
          </a:p>
          <a:p>
            <a:pPr algn="ctr"/>
            <a:endParaRPr lang="en-IN" dirty="0"/>
          </a:p>
        </p:txBody>
      </p:sp>
      <p:sp>
        <p:nvSpPr>
          <p:cNvPr id="14" name="Oval 13"/>
          <p:cNvSpPr/>
          <p:nvPr/>
        </p:nvSpPr>
        <p:spPr>
          <a:xfrm>
            <a:off x="431524" y="3512127"/>
            <a:ext cx="2021511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chemeClr val="tx1"/>
                </a:solidFill>
              </a:rPr>
              <a:t>Required documents</a:t>
            </a: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6483927" y="3525040"/>
            <a:ext cx="2604655" cy="104601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chemeClr val="tx1"/>
                </a:solidFill>
              </a:rPr>
              <a:t>Acknowledgment</a:t>
            </a: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24990" y="2019461"/>
            <a:ext cx="2784762" cy="9144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/>
              <a:t>Application Reference Number</a:t>
            </a:r>
            <a:endParaRPr lang="en-IN" dirty="0"/>
          </a:p>
        </p:txBody>
      </p:sp>
      <p:sp>
        <p:nvSpPr>
          <p:cNvPr id="4" name="Diamond 3"/>
          <p:cNvSpPr/>
          <p:nvPr/>
        </p:nvSpPr>
        <p:spPr>
          <a:xfrm>
            <a:off x="4350327" y="4253083"/>
            <a:ext cx="2133600" cy="914400"/>
          </a:xfrm>
          <a:prstGeom prst="diamond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chemeClr val="tx1"/>
                </a:solidFill>
              </a:rPr>
              <a:t>Deficient?</a:t>
            </a: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10380" y="5761037"/>
            <a:ext cx="3685309" cy="91440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chemeClr val="tx1"/>
                </a:solidFill>
              </a:rPr>
              <a:t>Registration Certificate</a:t>
            </a:r>
            <a:endParaRPr lang="en-IN" dirty="0">
              <a:solidFill>
                <a:schemeClr val="tx1"/>
              </a:solidFill>
            </a:endParaRPr>
          </a:p>
        </p:txBody>
      </p:sp>
      <p:cxnSp>
        <p:nvCxnSpPr>
          <p:cNvPr id="12" name="Straight Arrow Connector 11"/>
          <p:cNvCxnSpPr>
            <a:stCxn id="18" idx="6"/>
            <a:endCxn id="3" idx="1"/>
          </p:cNvCxnSpPr>
          <p:nvPr/>
        </p:nvCxnSpPr>
        <p:spPr>
          <a:xfrm>
            <a:off x="2809752" y="2476661"/>
            <a:ext cx="51067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4" idx="6"/>
            <a:endCxn id="3" idx="1"/>
          </p:cNvCxnSpPr>
          <p:nvPr/>
        </p:nvCxnSpPr>
        <p:spPr>
          <a:xfrm flipV="1">
            <a:off x="2453035" y="2476661"/>
            <a:ext cx="867396" cy="14926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lbow Connector 23"/>
          <p:cNvCxnSpPr>
            <a:stCxn id="3" idx="3"/>
            <a:endCxn id="15" idx="0"/>
          </p:cNvCxnSpPr>
          <p:nvPr/>
        </p:nvCxnSpPr>
        <p:spPr>
          <a:xfrm>
            <a:off x="7513823" y="2476661"/>
            <a:ext cx="272432" cy="104837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3" idx="2"/>
            <a:endCxn id="4" idx="0"/>
          </p:cNvCxnSpPr>
          <p:nvPr/>
        </p:nvCxnSpPr>
        <p:spPr>
          <a:xfrm>
            <a:off x="5417127" y="3171009"/>
            <a:ext cx="0" cy="10820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28"/>
          <p:cNvCxnSpPr>
            <a:stCxn id="4" idx="2"/>
            <a:endCxn id="7" idx="0"/>
          </p:cNvCxnSpPr>
          <p:nvPr/>
        </p:nvCxnSpPr>
        <p:spPr>
          <a:xfrm rot="5400000">
            <a:off x="3638304" y="3982214"/>
            <a:ext cx="593554" cy="296409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ounded Rectangle 29"/>
          <p:cNvSpPr/>
          <p:nvPr/>
        </p:nvSpPr>
        <p:spPr>
          <a:xfrm>
            <a:off x="6138344" y="5761037"/>
            <a:ext cx="2896179" cy="9144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mtClean="0">
                <a:solidFill>
                  <a:schemeClr val="tx1"/>
                </a:solidFill>
              </a:rPr>
              <a:t>Notice</a:t>
            </a:r>
            <a:endParaRPr lang="en-IN">
              <a:solidFill>
                <a:schemeClr val="tx1"/>
              </a:solidFill>
            </a:endParaRPr>
          </a:p>
        </p:txBody>
      </p:sp>
      <p:cxnSp>
        <p:nvCxnSpPr>
          <p:cNvPr id="34" name="Elbow Connector 33"/>
          <p:cNvCxnSpPr>
            <a:stCxn id="4" idx="2"/>
            <a:endCxn id="30" idx="0"/>
          </p:cNvCxnSpPr>
          <p:nvPr/>
        </p:nvCxnSpPr>
        <p:spPr>
          <a:xfrm rot="16200000" flipH="1">
            <a:off x="6205003" y="4379606"/>
            <a:ext cx="593554" cy="216930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560618" y="5167483"/>
            <a:ext cx="4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No</a:t>
            </a:r>
            <a:endParaRPr lang="en-IN" dirty="0"/>
          </a:p>
        </p:txBody>
      </p:sp>
      <p:sp>
        <p:nvSpPr>
          <p:cNvPr id="38" name="TextBox 37"/>
          <p:cNvSpPr txBox="1"/>
          <p:nvPr/>
        </p:nvSpPr>
        <p:spPr>
          <a:xfrm>
            <a:off x="6980184" y="5167482"/>
            <a:ext cx="485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Yes</a:t>
            </a:r>
            <a:endParaRPr lang="en-IN" dirty="0"/>
          </a:p>
        </p:txBody>
      </p:sp>
      <p:sp>
        <p:nvSpPr>
          <p:cNvPr id="39" name="TextBox 38"/>
          <p:cNvSpPr txBox="1"/>
          <p:nvPr/>
        </p:nvSpPr>
        <p:spPr>
          <a:xfrm>
            <a:off x="4485342" y="5926391"/>
            <a:ext cx="14633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    Within 3</a:t>
            </a:r>
          </a:p>
          <a:p>
            <a:r>
              <a:rPr lang="en-IN" dirty="0" smtClean="0"/>
              <a:t> working days</a:t>
            </a:r>
            <a:endParaRPr lang="en-IN" dirty="0"/>
          </a:p>
        </p:txBody>
      </p:sp>
      <p:cxnSp>
        <p:nvCxnSpPr>
          <p:cNvPr id="47" name="Straight Arrow Connector 46"/>
          <p:cNvCxnSpPr>
            <a:stCxn id="3" idx="2"/>
          </p:cNvCxnSpPr>
          <p:nvPr/>
        </p:nvCxnSpPr>
        <p:spPr>
          <a:xfrm flipH="1">
            <a:off x="2453034" y="3171009"/>
            <a:ext cx="2964093" cy="25900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 rot="19076798">
            <a:off x="3055034" y="4170504"/>
            <a:ext cx="16619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No action taken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79381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4" grpId="0" animBg="1"/>
      <p:bldP spid="15" grpId="0" animBg="1"/>
      <p:bldP spid="18" grpId="0" animBg="1"/>
      <p:bldP spid="4" grpId="0" animBg="1"/>
      <p:bldP spid="7" grpId="0" animBg="1"/>
      <p:bldP spid="30" grpId="0" animBg="1"/>
      <p:bldP spid="37" grpId="0"/>
      <p:bldP spid="38" grpId="0"/>
      <p:bldP spid="39" grpId="0"/>
      <p:bldP spid="4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156936" y="128361"/>
            <a:ext cx="7600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</a:rPr>
              <a:t>New Registration</a:t>
            </a:r>
            <a:endParaRPr lang="en-US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4990" y="1062818"/>
            <a:ext cx="8911772" cy="6069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defRPr/>
            </a:pPr>
            <a:r>
              <a:rPr lang="en-IN" sz="3200" b="1" dirty="0" smtClean="0">
                <a:ea typeface="Verdana" pitchFamily="34" charset="0"/>
                <a:cs typeface="Andalus" pitchFamily="18" charset="-78"/>
              </a:rPr>
              <a:t>How to apply for registration?</a:t>
            </a:r>
            <a:endParaRPr lang="en-IN" sz="3200" dirty="0" smtClean="0">
              <a:ea typeface="Verdana" pitchFamily="34" charset="0"/>
              <a:cs typeface="Andalus" pitchFamily="18" charset="-7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A129-2810-4121-97A1-215370DB2F83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14" name="Diamond 13"/>
          <p:cNvSpPr/>
          <p:nvPr/>
        </p:nvSpPr>
        <p:spPr>
          <a:xfrm>
            <a:off x="5934803" y="1359511"/>
            <a:ext cx="3209197" cy="168792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chemeClr val="tx1"/>
                </a:solidFill>
              </a:rPr>
              <a:t>Response – Clarification/Documents?</a:t>
            </a: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4" name="Diamond 3"/>
          <p:cNvSpPr/>
          <p:nvPr/>
        </p:nvSpPr>
        <p:spPr>
          <a:xfrm>
            <a:off x="4350327" y="4253083"/>
            <a:ext cx="2133600" cy="914400"/>
          </a:xfrm>
          <a:prstGeom prst="diamond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chemeClr val="tx1"/>
                </a:solidFill>
              </a:rPr>
              <a:t>Deficient?</a:t>
            </a: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10380" y="5761037"/>
            <a:ext cx="3685309" cy="91440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chemeClr val="tx1"/>
                </a:solidFill>
              </a:rPr>
              <a:t>Registration Certificate</a:t>
            </a:r>
            <a:endParaRPr lang="en-IN" dirty="0">
              <a:solidFill>
                <a:schemeClr val="tx1"/>
              </a:solidFill>
            </a:endParaRPr>
          </a:p>
        </p:txBody>
      </p:sp>
      <p:cxnSp>
        <p:nvCxnSpPr>
          <p:cNvPr id="29" name="Elbow Connector 28"/>
          <p:cNvCxnSpPr>
            <a:stCxn id="4" idx="2"/>
            <a:endCxn id="7" idx="0"/>
          </p:cNvCxnSpPr>
          <p:nvPr/>
        </p:nvCxnSpPr>
        <p:spPr>
          <a:xfrm rot="5400000">
            <a:off x="3638304" y="3982214"/>
            <a:ext cx="593554" cy="296409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ounded Rectangle 29"/>
          <p:cNvSpPr/>
          <p:nvPr/>
        </p:nvSpPr>
        <p:spPr>
          <a:xfrm>
            <a:off x="642498" y="1752885"/>
            <a:ext cx="2896179" cy="9144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mtClean="0">
                <a:solidFill>
                  <a:schemeClr val="tx1"/>
                </a:solidFill>
              </a:rPr>
              <a:t>Notice</a:t>
            </a:r>
            <a:endParaRPr lang="en-IN">
              <a:solidFill>
                <a:schemeClr val="tx1"/>
              </a:solidFill>
            </a:endParaRPr>
          </a:p>
        </p:txBody>
      </p:sp>
      <p:cxnSp>
        <p:nvCxnSpPr>
          <p:cNvPr id="34" name="Elbow Connector 33"/>
          <p:cNvCxnSpPr>
            <a:stCxn id="4" idx="2"/>
            <a:endCxn id="30" idx="0"/>
          </p:cNvCxnSpPr>
          <p:nvPr/>
        </p:nvCxnSpPr>
        <p:spPr>
          <a:xfrm rot="16200000" flipH="1">
            <a:off x="6205003" y="4379606"/>
            <a:ext cx="593554" cy="216930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560618" y="5167483"/>
            <a:ext cx="4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No</a:t>
            </a:r>
            <a:endParaRPr lang="en-IN" dirty="0"/>
          </a:p>
        </p:txBody>
      </p:sp>
      <p:sp>
        <p:nvSpPr>
          <p:cNvPr id="38" name="TextBox 37"/>
          <p:cNvSpPr txBox="1"/>
          <p:nvPr/>
        </p:nvSpPr>
        <p:spPr>
          <a:xfrm>
            <a:off x="6980184" y="5167482"/>
            <a:ext cx="485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Yes</a:t>
            </a:r>
            <a:endParaRPr lang="en-IN" dirty="0"/>
          </a:p>
        </p:txBody>
      </p:sp>
      <p:sp>
        <p:nvSpPr>
          <p:cNvPr id="39" name="TextBox 38"/>
          <p:cNvSpPr txBox="1"/>
          <p:nvPr/>
        </p:nvSpPr>
        <p:spPr>
          <a:xfrm>
            <a:off x="4485342" y="5926391"/>
            <a:ext cx="14633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    Within 7</a:t>
            </a:r>
          </a:p>
          <a:p>
            <a:r>
              <a:rPr lang="en-IN" dirty="0" smtClean="0"/>
              <a:t> working days</a:t>
            </a:r>
            <a:endParaRPr lang="en-IN" dirty="0"/>
          </a:p>
        </p:txBody>
      </p:sp>
      <p:sp>
        <p:nvSpPr>
          <p:cNvPr id="23" name="Rounded Rectangle 22"/>
          <p:cNvSpPr/>
          <p:nvPr/>
        </p:nvSpPr>
        <p:spPr>
          <a:xfrm>
            <a:off x="6137685" y="5761037"/>
            <a:ext cx="2896179" cy="9144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chemeClr val="tx1"/>
                </a:solidFill>
              </a:rPr>
              <a:t>Rejection of Registration Application</a:t>
            </a:r>
            <a:endParaRPr lang="en-IN" dirty="0">
              <a:solidFill>
                <a:schemeClr val="tx1"/>
              </a:solidFill>
            </a:endParaRPr>
          </a:p>
        </p:txBody>
      </p:sp>
      <p:cxnSp>
        <p:nvCxnSpPr>
          <p:cNvPr id="6" name="Straight Arrow Connector 5"/>
          <p:cNvCxnSpPr>
            <a:stCxn id="30" idx="3"/>
          </p:cNvCxnSpPr>
          <p:nvPr/>
        </p:nvCxnSpPr>
        <p:spPr>
          <a:xfrm flipV="1">
            <a:off x="3538677" y="2206949"/>
            <a:ext cx="2396126" cy="31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056353" y="1907592"/>
            <a:ext cx="14633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    Within 7</a:t>
            </a:r>
          </a:p>
          <a:p>
            <a:r>
              <a:rPr lang="en-IN" dirty="0" smtClean="0"/>
              <a:t> working days</a:t>
            </a:r>
            <a:endParaRPr lang="en-IN" dirty="0"/>
          </a:p>
        </p:txBody>
      </p:sp>
      <p:cxnSp>
        <p:nvCxnSpPr>
          <p:cNvPr id="11" name="Elbow Connector 10"/>
          <p:cNvCxnSpPr>
            <a:stCxn id="14" idx="2"/>
            <a:endCxn id="4" idx="0"/>
          </p:cNvCxnSpPr>
          <p:nvPr/>
        </p:nvCxnSpPr>
        <p:spPr>
          <a:xfrm rot="5400000">
            <a:off x="5875441" y="2589121"/>
            <a:ext cx="1205649" cy="212227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721672" y="3271656"/>
            <a:ext cx="485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Yes</a:t>
            </a:r>
            <a:endParaRPr lang="en-IN" dirty="0"/>
          </a:p>
        </p:txBody>
      </p:sp>
      <p:sp>
        <p:nvSpPr>
          <p:cNvPr id="32" name="TextBox 31"/>
          <p:cNvSpPr txBox="1"/>
          <p:nvPr/>
        </p:nvSpPr>
        <p:spPr>
          <a:xfrm>
            <a:off x="7530099" y="4056547"/>
            <a:ext cx="4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No</a:t>
            </a:r>
            <a:endParaRPr lang="en-IN" dirty="0"/>
          </a:p>
        </p:txBody>
      </p:sp>
      <p:cxnSp>
        <p:nvCxnSpPr>
          <p:cNvPr id="16" name="Elbow Connector 15"/>
          <p:cNvCxnSpPr>
            <a:stCxn id="14" idx="2"/>
            <a:endCxn id="23" idx="0"/>
          </p:cNvCxnSpPr>
          <p:nvPr/>
        </p:nvCxnSpPr>
        <p:spPr>
          <a:xfrm rot="16200000" flipH="1">
            <a:off x="6205787" y="4381048"/>
            <a:ext cx="2713603" cy="4637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endCxn id="7" idx="0"/>
          </p:cNvCxnSpPr>
          <p:nvPr/>
        </p:nvCxnSpPr>
        <p:spPr>
          <a:xfrm flipH="1">
            <a:off x="2453035" y="3640988"/>
            <a:ext cx="2964091" cy="21200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 rot="19385448">
            <a:off x="3225357" y="4206402"/>
            <a:ext cx="16619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No action taken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4565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4" grpId="0" animBg="1"/>
      <p:bldP spid="7" grpId="0" animBg="1"/>
      <p:bldP spid="30" grpId="0" animBg="1"/>
      <p:bldP spid="37" grpId="0"/>
      <p:bldP spid="38" grpId="0"/>
      <p:bldP spid="39" grpId="0"/>
      <p:bldP spid="23" grpId="0" animBg="1"/>
      <p:bldP spid="27" grpId="0"/>
      <p:bldP spid="31" grpId="0"/>
      <p:bldP spid="32" grpId="0"/>
      <p:bldP spid="3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Content Placeholder 2"/>
          <p:cNvSpPr txBox="1">
            <a:spLocks/>
          </p:cNvSpPr>
          <p:nvPr/>
        </p:nvSpPr>
        <p:spPr>
          <a:xfrm>
            <a:off x="152400" y="1295400"/>
            <a:ext cx="8610600" cy="518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dirty="0" smtClean="0"/>
          </a:p>
        </p:txBody>
      </p:sp>
      <p:pic>
        <p:nvPicPr>
          <p:cNvPr id="5" name="Picture 4" descr="GSTN_2-50.jpg"/>
          <p:cNvPicPr>
            <a:picLocks noChangeAspect="1"/>
          </p:cNvPicPr>
          <p:nvPr/>
        </p:nvPicPr>
        <p:blipFill>
          <a:blip r:embed="rId3"/>
          <a:srcRect l="19166" t="96667" r="19166"/>
          <a:stretch>
            <a:fillRect/>
          </a:stretch>
        </p:blipFill>
        <p:spPr>
          <a:xfrm>
            <a:off x="1752600" y="6629400"/>
            <a:ext cx="5638800" cy="228600"/>
          </a:xfrm>
          <a:prstGeom prst="rect">
            <a:avLst/>
          </a:prstGeom>
        </p:spPr>
      </p:pic>
      <p:sp>
        <p:nvSpPr>
          <p:cNvPr id="6" name="Text Placeholder 3"/>
          <p:cNvSpPr txBox="1">
            <a:spLocks/>
          </p:cNvSpPr>
          <p:nvPr/>
        </p:nvSpPr>
        <p:spPr>
          <a:xfrm>
            <a:off x="277080" y="906365"/>
            <a:ext cx="8485919" cy="5367826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 smtClean="0"/>
              <a:t> </a:t>
            </a:r>
          </a:p>
          <a:p>
            <a:pPr marL="0" indent="0">
              <a:buNone/>
            </a:pPr>
            <a:endParaRPr lang="en-US" sz="2400" b="1" dirty="0"/>
          </a:p>
        </p:txBody>
      </p:sp>
      <p:pic>
        <p:nvPicPr>
          <p:cNvPr id="8" name="Picture 7" descr="GSTN final_Identity-0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126361" y="-90988"/>
            <a:ext cx="1042987" cy="714374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0" y="-28845"/>
            <a:ext cx="8050306" cy="70153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>
              <a:spcBef>
                <a:spcPct val="0"/>
              </a:spcBef>
              <a:buNone/>
              <a:defRPr sz="36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Registration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77080" y="1047838"/>
            <a:ext cx="8229600" cy="5226353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IN" b="1" dirty="0" smtClean="0"/>
              <a:t>What will I get after filling up the from?</a:t>
            </a:r>
            <a:endParaRPr lang="en-IN" dirty="0"/>
          </a:p>
          <a:p>
            <a:pPr lvl="1"/>
            <a:r>
              <a:rPr lang="en-IN" dirty="0"/>
              <a:t>You will get ARN</a:t>
            </a:r>
          </a:p>
          <a:p>
            <a:pPr lvl="1"/>
            <a:r>
              <a:rPr lang="en-IN" dirty="0"/>
              <a:t>The details like PAN, Aadhaar will be matched with same with Income Tax and UIDAI</a:t>
            </a:r>
          </a:p>
          <a:p>
            <a:pPr lvl="1"/>
            <a:r>
              <a:rPr lang="en-IN" dirty="0"/>
              <a:t>In case of any error, email will be sent explaining the error and way to correct the </a:t>
            </a:r>
            <a:r>
              <a:rPr lang="en-IN" dirty="0" smtClean="0"/>
              <a:t>same.</a:t>
            </a:r>
          </a:p>
          <a:p>
            <a:pPr marL="0" indent="0">
              <a:buNone/>
            </a:pPr>
            <a:r>
              <a:rPr lang="en-IN" b="1" dirty="0" smtClean="0"/>
              <a:t>When will I get RC?</a:t>
            </a:r>
            <a:endParaRPr lang="en-IN" dirty="0"/>
          </a:p>
          <a:p>
            <a:pPr lvl="1"/>
            <a:r>
              <a:rPr lang="en-IN" dirty="0"/>
              <a:t>Within 3 working days.</a:t>
            </a:r>
          </a:p>
          <a:p>
            <a:pPr lvl="1"/>
            <a:r>
              <a:rPr lang="en-IN" dirty="0"/>
              <a:t>If tax officer can’t read the lease deed or other such document or if he has a query, he will raise a query which will come to you by email.</a:t>
            </a:r>
          </a:p>
          <a:p>
            <a:pPr lvl="1"/>
            <a:r>
              <a:rPr lang="en-IN" dirty="0"/>
              <a:t>Please reply within 7 working days.</a:t>
            </a:r>
          </a:p>
          <a:p>
            <a:pPr lvl="1"/>
            <a:r>
              <a:rPr lang="en-IN" dirty="0"/>
              <a:t>Officer will get 7 working days to take decision. He cannot ask question again.</a:t>
            </a:r>
          </a:p>
          <a:p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965350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-28575" y="0"/>
            <a:ext cx="9144000" cy="685800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u="sng" dirty="0"/>
          </a:p>
        </p:txBody>
      </p:sp>
      <p:sp>
        <p:nvSpPr>
          <p:cNvPr id="3" name="Rectangle 2"/>
          <p:cNvSpPr/>
          <p:nvPr/>
        </p:nvSpPr>
        <p:spPr>
          <a:xfrm>
            <a:off x="742951" y="616530"/>
            <a:ext cx="7306893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Thank You</a:t>
            </a:r>
          </a:p>
          <a:p>
            <a:pPr algn="ctr"/>
            <a:endParaRPr lang="en-US" sz="2800" dirty="0" smtClean="0">
              <a:solidFill>
                <a:schemeClr val="bg1"/>
              </a:solidFill>
            </a:endParaRPr>
          </a:p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The following material is available on </a:t>
            </a:r>
            <a:r>
              <a:rPr lang="en-US" sz="3200" u="sng" dirty="0" smtClean="0">
                <a:solidFill>
                  <a:schemeClr val="bg1"/>
                </a:solidFill>
              </a:rPr>
              <a:t>www</a:t>
            </a:r>
            <a:r>
              <a:rPr lang="en-US" sz="3200" u="sng" dirty="0">
                <a:solidFill>
                  <a:schemeClr val="bg1"/>
                </a:solidFill>
              </a:rPr>
              <a:t>. </a:t>
            </a:r>
            <a:r>
              <a:rPr lang="en-US" sz="3200" u="sng" dirty="0" err="1" smtClean="0">
                <a:solidFill>
                  <a:schemeClr val="bg1"/>
                </a:solidFill>
              </a:rPr>
              <a:t>cbec.gov.in</a:t>
            </a:r>
            <a:endParaRPr lang="en-US" sz="3200" u="sng" dirty="0" smtClean="0">
              <a:solidFill>
                <a:schemeClr val="bg1"/>
              </a:solidFill>
            </a:endParaRPr>
          </a:p>
          <a:p>
            <a:pPr algn="ctr"/>
            <a:r>
              <a:rPr lang="en-US" sz="3200" u="sng" dirty="0" err="1">
                <a:solidFill>
                  <a:schemeClr val="bg1"/>
                </a:solidFill>
              </a:rPr>
              <a:t>www.cbec-gst.gov.in</a:t>
            </a:r>
            <a:endParaRPr lang="en-US" sz="3200" u="sng" dirty="0">
              <a:solidFill>
                <a:schemeClr val="bg1"/>
              </a:solidFill>
            </a:endParaRPr>
          </a:p>
          <a:p>
            <a:pPr algn="ctr"/>
            <a:endParaRPr lang="en-US" sz="4000" u="sng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11112" y="3470107"/>
            <a:ext cx="7218497" cy="3108544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marL="265113" indent="-265113">
              <a:buFont typeface="Arial" pitchFamily="34" charset="0"/>
              <a:buChar char="•"/>
            </a:pPr>
            <a:r>
              <a:rPr lang="en-IN" sz="2800" dirty="0" smtClean="0">
                <a:solidFill>
                  <a:schemeClr val="bg1"/>
                </a:solidFill>
              </a:rPr>
              <a:t>Presentation </a:t>
            </a:r>
            <a:r>
              <a:rPr lang="en-IN" sz="2800" dirty="0">
                <a:solidFill>
                  <a:schemeClr val="bg1"/>
                </a:solidFill>
              </a:rPr>
              <a:t>on GST </a:t>
            </a:r>
          </a:p>
          <a:p>
            <a:pPr marL="265113" indent="-265113">
              <a:buFont typeface="Arial" pitchFamily="34" charset="0"/>
              <a:buChar char="•"/>
            </a:pPr>
            <a:r>
              <a:rPr lang="en-IN" sz="2800" dirty="0">
                <a:solidFill>
                  <a:schemeClr val="bg1"/>
                </a:solidFill>
              </a:rPr>
              <a:t>GST – Concept &amp; Status</a:t>
            </a:r>
          </a:p>
          <a:p>
            <a:pPr marL="265113" indent="-265113">
              <a:buFont typeface="Arial" pitchFamily="34" charset="0"/>
              <a:buChar char="•"/>
            </a:pPr>
            <a:r>
              <a:rPr lang="en-IN" sz="2800" dirty="0">
                <a:solidFill>
                  <a:schemeClr val="bg1"/>
                </a:solidFill>
              </a:rPr>
              <a:t>FAQs on GST in </a:t>
            </a:r>
            <a:r>
              <a:rPr lang="en-IN" sz="2800" dirty="0" smtClean="0">
                <a:solidFill>
                  <a:schemeClr val="bg1"/>
                </a:solidFill>
              </a:rPr>
              <a:t>Hindi, English and 10 regional languages</a:t>
            </a:r>
            <a:endParaRPr lang="en-IN" sz="2800" dirty="0">
              <a:solidFill>
                <a:schemeClr val="bg1"/>
              </a:solidFill>
            </a:endParaRPr>
          </a:p>
          <a:p>
            <a:pPr marL="265113" indent="-265113">
              <a:buFont typeface="Arial" pitchFamily="34" charset="0"/>
              <a:buChar char="•"/>
            </a:pPr>
            <a:r>
              <a:rPr lang="en-IN" sz="2800" dirty="0" smtClean="0">
                <a:solidFill>
                  <a:schemeClr val="bg1"/>
                </a:solidFill>
              </a:rPr>
              <a:t>CGST, UTGST, IGST &amp; Compensation Acts</a:t>
            </a:r>
            <a:endParaRPr lang="en-IN" sz="2800" dirty="0">
              <a:solidFill>
                <a:schemeClr val="bg1"/>
              </a:solidFill>
            </a:endParaRPr>
          </a:p>
          <a:p>
            <a:pPr marL="265113" lvl="0" indent="-265113">
              <a:buFont typeface="Arial" pitchFamily="34" charset="0"/>
              <a:buChar char="•"/>
            </a:pPr>
            <a:r>
              <a:rPr lang="en-IN" sz="2800" dirty="0" smtClean="0">
                <a:solidFill>
                  <a:schemeClr val="bg1"/>
                </a:solidFill>
              </a:rPr>
              <a:t>18 Rules</a:t>
            </a:r>
          </a:p>
          <a:p>
            <a:pPr marL="265113" lvl="0" indent="-265113">
              <a:buFont typeface="Arial" pitchFamily="34" charset="0"/>
              <a:buChar char="•"/>
            </a:pPr>
            <a:r>
              <a:rPr lang="en-IN" sz="2800" dirty="0" smtClean="0">
                <a:solidFill>
                  <a:schemeClr val="bg1"/>
                </a:solidFill>
              </a:rPr>
              <a:t>Constitutional Amendment Act</a:t>
            </a:r>
          </a:p>
        </p:txBody>
      </p:sp>
    </p:spTree>
    <p:extLst>
      <p:ext uri="{BB962C8B-B14F-4D97-AF65-F5344CB8AC3E}">
        <p14:creationId xmlns:p14="http://schemas.microsoft.com/office/powerpoint/2010/main" val="4129889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156936" y="128361"/>
            <a:ext cx="7600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</a:rPr>
              <a:t>Registration</a:t>
            </a:r>
            <a:endParaRPr lang="en-US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4990" y="1062818"/>
            <a:ext cx="9119010" cy="59770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23900" lvl="2" indent="-3429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itchFamily="2" charset="2"/>
              <a:buChar char="q"/>
              <a:defRPr/>
            </a:pPr>
            <a:r>
              <a:rPr lang="en-US" sz="3200" dirty="0" smtClean="0">
                <a:ea typeface="Verdana" pitchFamily="34" charset="0"/>
                <a:cs typeface="Andalus" pitchFamily="18" charset="-78"/>
              </a:rPr>
              <a:t>Who has to register?</a:t>
            </a:r>
          </a:p>
          <a:p>
            <a:pPr marL="838200" lvl="2" indent="-4572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anose="05000000000000000000" pitchFamily="2" charset="2"/>
              <a:buChar char="à"/>
              <a:defRPr/>
            </a:pPr>
            <a:r>
              <a:rPr lang="en-US" sz="2800" dirty="0" smtClean="0">
                <a:ea typeface="Verdana" pitchFamily="34" charset="0"/>
                <a:cs typeface="Andalus" pitchFamily="18" charset="-78"/>
                <a:sym typeface="Wingdings" panose="05000000000000000000" pitchFamily="2" charset="2"/>
              </a:rPr>
              <a:t>Turnover above 10 lakhs / 20 lakhs pa</a:t>
            </a:r>
          </a:p>
          <a:p>
            <a:pPr marL="838200" lvl="2" indent="-4572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anose="05000000000000000000" pitchFamily="2" charset="2"/>
              <a:buChar char="à"/>
              <a:defRPr/>
            </a:pPr>
            <a:r>
              <a:rPr lang="en-US" sz="2800" dirty="0" smtClean="0">
                <a:ea typeface="Verdana" pitchFamily="34" charset="0"/>
                <a:cs typeface="Andalus" pitchFamily="18" charset="-78"/>
                <a:sym typeface="Wingdings" panose="05000000000000000000" pitchFamily="2" charset="2"/>
              </a:rPr>
              <a:t>Inter-state supplier</a:t>
            </a:r>
          </a:p>
          <a:p>
            <a:pPr marL="838200" lvl="2" indent="-4572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anose="05000000000000000000" pitchFamily="2" charset="2"/>
              <a:buChar char="à"/>
              <a:defRPr/>
            </a:pPr>
            <a:r>
              <a:rPr lang="en-US" sz="2800" dirty="0" smtClean="0">
                <a:ea typeface="Verdana" pitchFamily="34" charset="0"/>
                <a:cs typeface="Andalus" pitchFamily="18" charset="-78"/>
                <a:sym typeface="Wingdings" panose="05000000000000000000" pitchFamily="2" charset="2"/>
              </a:rPr>
              <a:t>Required only in the state from where the supply is made</a:t>
            </a:r>
          </a:p>
          <a:p>
            <a:pPr marL="838200" lvl="2" indent="-4572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anose="05000000000000000000" pitchFamily="2" charset="2"/>
              <a:buChar char="à"/>
              <a:defRPr/>
            </a:pPr>
            <a:r>
              <a:rPr lang="en-US" sz="2800" dirty="0" smtClean="0">
                <a:ea typeface="Verdana" pitchFamily="34" charset="0"/>
                <a:cs typeface="Andalus" pitchFamily="18" charset="-78"/>
                <a:sym typeface="Wingdings" panose="05000000000000000000" pitchFamily="2" charset="2"/>
              </a:rPr>
              <a:t>Casual &amp; non resident taxable persons</a:t>
            </a:r>
          </a:p>
          <a:p>
            <a:pPr marL="838200" lvl="2" indent="-4572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anose="05000000000000000000" pitchFamily="2" charset="2"/>
              <a:buChar char="à"/>
              <a:defRPr/>
            </a:pPr>
            <a:r>
              <a:rPr lang="en-US" sz="2800" dirty="0" smtClean="0">
                <a:ea typeface="Verdana" pitchFamily="34" charset="0"/>
                <a:cs typeface="Andalus" pitchFamily="18" charset="-78"/>
                <a:sym typeface="Wingdings" panose="05000000000000000000" pitchFamily="2" charset="2"/>
              </a:rPr>
              <a:t>Persons on whom there is responsibility of paying full tax under reverse charge </a:t>
            </a:r>
            <a:r>
              <a:rPr lang="en-US" sz="2800" dirty="0" err="1" smtClean="0">
                <a:ea typeface="Verdana" pitchFamily="34" charset="0"/>
                <a:cs typeface="Andalus" pitchFamily="18" charset="-78"/>
                <a:sym typeface="Wingdings" panose="05000000000000000000" pitchFamily="2" charset="2"/>
              </a:rPr>
              <a:t>e.g</a:t>
            </a:r>
            <a:r>
              <a:rPr lang="en-US" sz="2800" dirty="0" smtClean="0">
                <a:ea typeface="Verdana" pitchFamily="34" charset="0"/>
                <a:cs typeface="Andalus" pitchFamily="18" charset="-78"/>
                <a:sym typeface="Wingdings" panose="05000000000000000000" pitchFamily="2" charset="2"/>
              </a:rPr>
              <a:t> transport aggregator</a:t>
            </a:r>
          </a:p>
          <a:p>
            <a:pPr marL="838200" lvl="2" indent="-4572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anose="05000000000000000000" pitchFamily="2" charset="2"/>
              <a:buChar char="à"/>
              <a:defRPr/>
            </a:pPr>
            <a:r>
              <a:rPr lang="en-US" sz="2800" dirty="0" smtClean="0">
                <a:ea typeface="Verdana" pitchFamily="34" charset="0"/>
                <a:cs typeface="Andalus" pitchFamily="18" charset="-78"/>
                <a:sym typeface="Wingdings" panose="05000000000000000000" pitchFamily="2" charset="2"/>
              </a:rPr>
              <a:t>Electronic Commerce Operator (ECO)</a:t>
            </a:r>
          </a:p>
          <a:p>
            <a:pPr marL="838200" lvl="2" indent="-4572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anose="05000000000000000000" pitchFamily="2" charset="2"/>
              <a:buChar char="à"/>
              <a:defRPr/>
            </a:pPr>
            <a:r>
              <a:rPr lang="en-US" sz="2800" dirty="0" smtClean="0">
                <a:ea typeface="Verdana" pitchFamily="34" charset="0"/>
                <a:cs typeface="Andalus" pitchFamily="18" charset="-78"/>
                <a:sym typeface="Wingdings" panose="05000000000000000000" pitchFamily="2" charset="2"/>
              </a:rPr>
              <a:t>Agents</a:t>
            </a:r>
            <a:endParaRPr lang="en-US" sz="2800" dirty="0">
              <a:ea typeface="Verdana" pitchFamily="34" charset="0"/>
              <a:cs typeface="Andalus" pitchFamily="18" charset="-7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A129-2810-4121-97A1-215370DB2F8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746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8880" y="84818"/>
            <a:ext cx="7600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</a:rPr>
              <a:t>Aggregate Turnover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A129-2810-4121-97A1-215370DB2F83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9361883"/>
              </p:ext>
            </p:extLst>
          </p:nvPr>
        </p:nvGraphicFramePr>
        <p:xfrm>
          <a:off x="-457201" y="789709"/>
          <a:ext cx="10058401" cy="45126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41683" y="4655128"/>
            <a:ext cx="8860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Aggregate Turnover will be computed on All-India basis  for same PAN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162228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156936" y="128361"/>
            <a:ext cx="7600950" cy="606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1000" lvl="2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defRPr/>
            </a:pPr>
            <a:r>
              <a:rPr lang="en-US" sz="3200" b="1" dirty="0" smtClean="0">
                <a:ea typeface="Verdana" pitchFamily="34" charset="0"/>
                <a:cs typeface="Andalus" pitchFamily="18" charset="-78"/>
              </a:rPr>
              <a:t>Who do not have to register?</a:t>
            </a:r>
            <a:endParaRPr lang="en-US" sz="3200" b="1" dirty="0">
              <a:ea typeface="Verdana" pitchFamily="34" charset="0"/>
              <a:cs typeface="Andalus" pitchFamily="18" charset="-7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A129-2810-4121-97A1-215370DB2F8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31524" y="1255594"/>
            <a:ext cx="8466816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N" sz="3200" dirty="0" smtClean="0">
                <a:sym typeface="Wingdings" panose="05000000000000000000" pitchFamily="2" charset="2"/>
              </a:rPr>
              <a:t></a:t>
            </a:r>
            <a:r>
              <a:rPr lang="en-IN" sz="3200" dirty="0" smtClean="0"/>
              <a:t>Person </a:t>
            </a:r>
            <a:r>
              <a:rPr lang="en-IN" sz="3200" dirty="0"/>
              <a:t>engaged exclusively in non-taxable or wholly exempt from </a:t>
            </a:r>
            <a:r>
              <a:rPr lang="en-IN" sz="3200" dirty="0" smtClean="0"/>
              <a:t>tax</a:t>
            </a:r>
          </a:p>
          <a:p>
            <a:pPr algn="just"/>
            <a:endParaRPr lang="en-IN" sz="3200" dirty="0"/>
          </a:p>
          <a:p>
            <a:pPr algn="just"/>
            <a:r>
              <a:rPr lang="en-IN" sz="3200" dirty="0" smtClean="0">
                <a:sym typeface="Wingdings" panose="05000000000000000000" pitchFamily="2" charset="2"/>
              </a:rPr>
              <a:t></a:t>
            </a:r>
            <a:r>
              <a:rPr lang="en-IN" sz="3200" dirty="0" smtClean="0"/>
              <a:t>Agriculturist</a:t>
            </a:r>
            <a:r>
              <a:rPr lang="en-IN" sz="3200" dirty="0"/>
              <a:t>, in so far as supply of produce out of cultivation of </a:t>
            </a:r>
            <a:r>
              <a:rPr lang="en-IN" sz="3200" dirty="0" smtClean="0"/>
              <a:t>land</a:t>
            </a:r>
          </a:p>
          <a:p>
            <a:pPr algn="just"/>
            <a:endParaRPr lang="en-IN" sz="3200" dirty="0" smtClean="0"/>
          </a:p>
          <a:p>
            <a:pPr algn="just"/>
            <a:r>
              <a:rPr lang="en-US" sz="3200" dirty="0" smtClean="0">
                <a:ea typeface="Verdana" pitchFamily="34" charset="0"/>
                <a:cs typeface="Andalus" pitchFamily="18" charset="-78"/>
                <a:sym typeface="Wingdings" panose="05000000000000000000" pitchFamily="2" charset="2"/>
              </a:rPr>
              <a:t></a:t>
            </a:r>
            <a:r>
              <a:rPr lang="en-US" sz="3200" dirty="0" smtClean="0">
                <a:ea typeface="Verdana" pitchFamily="34" charset="0"/>
                <a:cs typeface="Andalus" pitchFamily="18" charset="-78"/>
              </a:rPr>
              <a:t>Persons </a:t>
            </a:r>
            <a:r>
              <a:rPr lang="en-US" sz="3200" dirty="0">
                <a:ea typeface="Verdana" pitchFamily="34" charset="0"/>
                <a:cs typeface="Andalus" pitchFamily="18" charset="-78"/>
              </a:rPr>
              <a:t>engaged exclusively in supplies which are under RCM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12410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156936" y="128361"/>
            <a:ext cx="7600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</a:rPr>
              <a:t>REGISTRATION DETAILS</a:t>
            </a:r>
            <a:endParaRPr lang="en-US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4990" y="1062818"/>
            <a:ext cx="8911772" cy="53491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-762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defRPr/>
            </a:pPr>
            <a:r>
              <a:rPr lang="en-US" sz="2800" dirty="0" smtClean="0">
                <a:ea typeface="Verdana" pitchFamily="34" charset="0"/>
                <a:cs typeface="Andalus" pitchFamily="18" charset="-78"/>
              </a:rPr>
              <a:t>Registration is</a:t>
            </a:r>
          </a:p>
          <a:p>
            <a:pPr marL="381000" lvl="1" indent="-4572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anose="05000000000000000000" pitchFamily="2" charset="2"/>
              <a:buChar char="à"/>
              <a:defRPr/>
            </a:pPr>
            <a:r>
              <a:rPr lang="en-US" sz="2800" dirty="0" smtClean="0">
                <a:ea typeface="Verdana" pitchFamily="34" charset="0"/>
                <a:cs typeface="Andalus" pitchFamily="18" charset="-78"/>
                <a:sym typeface="Wingdings" panose="05000000000000000000" pitchFamily="2" charset="2"/>
              </a:rPr>
              <a:t>PAN based only</a:t>
            </a:r>
          </a:p>
          <a:p>
            <a:pPr marL="381000" lvl="1" indent="-4572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anose="05000000000000000000" pitchFamily="2" charset="2"/>
              <a:buChar char="à"/>
              <a:defRPr/>
            </a:pPr>
            <a:r>
              <a:rPr lang="en-US" sz="2800" dirty="0" smtClean="0">
                <a:ea typeface="Verdana" pitchFamily="34" charset="0"/>
                <a:cs typeface="Andalus" pitchFamily="18" charset="-78"/>
                <a:sym typeface="Wingdings" panose="05000000000000000000" pitchFamily="2" charset="2"/>
              </a:rPr>
              <a:t>State wise separate registration</a:t>
            </a:r>
          </a:p>
          <a:p>
            <a:pPr marL="381000" lvl="1" indent="-4572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anose="05000000000000000000" pitchFamily="2" charset="2"/>
              <a:buChar char="à"/>
              <a:defRPr/>
            </a:pPr>
            <a:r>
              <a:rPr lang="en-US" sz="2800" dirty="0" smtClean="0">
                <a:ea typeface="Verdana" pitchFamily="34" charset="0"/>
                <a:cs typeface="Andalus" pitchFamily="18" charset="-78"/>
                <a:sym typeface="Wingdings" panose="05000000000000000000" pitchFamily="2" charset="2"/>
              </a:rPr>
              <a:t>One per state only except in case of business verticals / SEZ units</a:t>
            </a:r>
          </a:p>
          <a:p>
            <a:pPr marL="381000" lvl="1" indent="-4572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anose="05000000000000000000" pitchFamily="2" charset="2"/>
              <a:buChar char="à"/>
              <a:defRPr/>
            </a:pPr>
            <a:r>
              <a:rPr lang="en-US" sz="2800" dirty="0" smtClean="0">
                <a:ea typeface="Verdana" pitchFamily="34" charset="0"/>
                <a:cs typeface="Andalus" pitchFamily="18" charset="-78"/>
                <a:sym typeface="Wingdings" panose="05000000000000000000" pitchFamily="2" charset="2"/>
              </a:rPr>
              <a:t>One principal place of business has to be given. Additional places can be given</a:t>
            </a:r>
          </a:p>
          <a:p>
            <a:pPr marL="381000" lvl="1" indent="-4572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anose="05000000000000000000" pitchFamily="2" charset="2"/>
              <a:buChar char="à"/>
              <a:defRPr/>
            </a:pPr>
            <a:r>
              <a:rPr lang="en-US" sz="2800" dirty="0" smtClean="0">
                <a:ea typeface="Verdana" pitchFamily="34" charset="0"/>
                <a:cs typeface="Andalus" pitchFamily="18" charset="-78"/>
                <a:sym typeface="Wingdings" panose="05000000000000000000" pitchFamily="2" charset="2"/>
              </a:rPr>
              <a:t>Registration is a must within 30 days of starting business</a:t>
            </a:r>
            <a:endParaRPr lang="en-US" sz="2800" dirty="0" smtClean="0">
              <a:ea typeface="Verdana" pitchFamily="34" charset="0"/>
              <a:cs typeface="Andalus" pitchFamily="18" charset="-78"/>
            </a:endParaRPr>
          </a:p>
          <a:p>
            <a:pPr marL="381000" lvl="1" indent="-4572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anose="05000000000000000000" pitchFamily="2" charset="2"/>
              <a:buChar char="q"/>
              <a:defRPr/>
            </a:pPr>
            <a:endParaRPr lang="en-US" sz="3200" dirty="0" smtClean="0">
              <a:ea typeface="Verdana" pitchFamily="34" charset="0"/>
              <a:cs typeface="Andalus" pitchFamily="18" charset="-7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A129-2810-4121-97A1-215370DB2F8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450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156936" y="128361"/>
            <a:ext cx="7600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</a:rPr>
              <a:t>How to modify registration</a:t>
            </a:r>
            <a:endParaRPr lang="en-US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4990" y="1062818"/>
            <a:ext cx="8911772" cy="6586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-762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defRPr/>
            </a:pPr>
            <a:r>
              <a:rPr lang="en-US" sz="3200" b="1" u="sng" dirty="0" smtClean="0">
                <a:ea typeface="Verdana" pitchFamily="34" charset="0"/>
                <a:cs typeface="Andalus" pitchFamily="18" charset="-78"/>
              </a:rPr>
              <a:t>CORE FIELDS</a:t>
            </a:r>
            <a:r>
              <a:rPr lang="en-US" sz="3200" dirty="0" smtClean="0">
                <a:ea typeface="Verdana" pitchFamily="34" charset="0"/>
                <a:cs typeface="Andalus" pitchFamily="18" charset="-78"/>
              </a:rPr>
              <a:t> </a:t>
            </a:r>
          </a:p>
          <a:p>
            <a:pPr marL="381000" lvl="1" indent="-4572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Tx/>
              <a:buChar char="-"/>
              <a:defRPr/>
            </a:pPr>
            <a:r>
              <a:rPr lang="en-US" sz="3200" dirty="0" smtClean="0">
                <a:ea typeface="Verdana" pitchFamily="34" charset="0"/>
                <a:cs typeface="Andalus" pitchFamily="18" charset="-78"/>
              </a:rPr>
              <a:t>Legal name of business</a:t>
            </a:r>
          </a:p>
          <a:p>
            <a:pPr marL="381000" lvl="1" indent="-4572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Tx/>
              <a:buChar char="-"/>
              <a:defRPr/>
            </a:pPr>
            <a:r>
              <a:rPr lang="en-US" sz="3200" dirty="0" smtClean="0">
                <a:ea typeface="Verdana" pitchFamily="34" charset="0"/>
                <a:cs typeface="Andalus" pitchFamily="18" charset="-78"/>
              </a:rPr>
              <a:t>Address of principal place or additional place of business</a:t>
            </a:r>
          </a:p>
          <a:p>
            <a:pPr marL="381000" lvl="1" indent="-4572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Tx/>
              <a:buChar char="-"/>
              <a:defRPr/>
            </a:pPr>
            <a:r>
              <a:rPr lang="en-US" sz="3200" dirty="0" smtClean="0">
                <a:ea typeface="Verdana" pitchFamily="34" charset="0"/>
                <a:cs typeface="Andalus" pitchFamily="18" charset="-78"/>
              </a:rPr>
              <a:t>Addition, deletion or retirement of partners or directors etc.,</a:t>
            </a:r>
          </a:p>
          <a:p>
            <a:pPr marL="381000" lvl="1" indent="-4572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anose="05000000000000000000" pitchFamily="2" charset="2"/>
              <a:buChar char="à"/>
              <a:defRPr/>
            </a:pPr>
            <a:r>
              <a:rPr lang="en-US" sz="3200" dirty="0" smtClean="0">
                <a:ea typeface="Verdana" pitchFamily="34" charset="0"/>
                <a:cs typeface="Andalus" pitchFamily="18" charset="-78"/>
                <a:sym typeface="Wingdings" panose="05000000000000000000" pitchFamily="2" charset="2"/>
              </a:rPr>
              <a:t>Can be modified only by tax authorities</a:t>
            </a:r>
          </a:p>
          <a:p>
            <a:pPr marL="0" lvl="1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defRPr/>
            </a:pPr>
            <a:r>
              <a:rPr lang="en-US" sz="3200" b="1" u="sng" dirty="0" smtClean="0">
                <a:ea typeface="Verdana" pitchFamily="34" charset="0"/>
                <a:cs typeface="Andalus" pitchFamily="18" charset="-78"/>
                <a:sym typeface="Wingdings" panose="05000000000000000000" pitchFamily="2" charset="2"/>
              </a:rPr>
              <a:t>OTHER FILEDS</a:t>
            </a:r>
          </a:p>
          <a:p>
            <a:pPr marL="0" lvl="1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defRPr/>
            </a:pPr>
            <a:r>
              <a:rPr lang="en-US" sz="3200" dirty="0" smtClean="0">
                <a:ea typeface="Verdana" pitchFamily="34" charset="0"/>
                <a:cs typeface="Andalus" pitchFamily="18" charset="-78"/>
                <a:sym typeface="Wingdings" panose="05000000000000000000" pitchFamily="2" charset="2"/>
              </a:rPr>
              <a:t> Can be modified by self</a:t>
            </a:r>
            <a:endParaRPr lang="en-US" sz="3200" dirty="0" smtClean="0">
              <a:ea typeface="Verdana" pitchFamily="34" charset="0"/>
              <a:cs typeface="Andalus" pitchFamily="18" charset="-78"/>
            </a:endParaRPr>
          </a:p>
          <a:p>
            <a:pPr marL="381000" lvl="1" indent="-4572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anose="05000000000000000000" pitchFamily="2" charset="2"/>
              <a:buChar char="q"/>
              <a:defRPr/>
            </a:pPr>
            <a:endParaRPr lang="en-US" sz="3200" dirty="0" smtClean="0">
              <a:ea typeface="Verdana" pitchFamily="34" charset="0"/>
              <a:cs typeface="Andalus" pitchFamily="18" charset="-7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A129-2810-4121-97A1-215370DB2F8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56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156936" y="128361"/>
            <a:ext cx="7600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</a:rPr>
              <a:t>Pros and cons of voluntary registration</a:t>
            </a:r>
            <a:endParaRPr lang="en-US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4990" y="1062818"/>
            <a:ext cx="8911772" cy="5736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1000" lvl="1" indent="-4572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anose="05000000000000000000" pitchFamily="2" charset="2"/>
              <a:buChar char="q"/>
              <a:defRPr/>
            </a:pPr>
            <a:r>
              <a:rPr lang="en-US" sz="3200" dirty="0" smtClean="0">
                <a:ea typeface="Verdana" pitchFamily="34" charset="0"/>
                <a:cs typeface="Andalus" pitchFamily="18" charset="-78"/>
              </a:rPr>
              <a:t>Pros </a:t>
            </a:r>
          </a:p>
          <a:p>
            <a:pPr marL="381000" lvl="1" indent="-4572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anose="05000000000000000000" pitchFamily="2" charset="2"/>
              <a:buChar char="q"/>
              <a:defRPr/>
            </a:pPr>
            <a:r>
              <a:rPr lang="en-US" sz="3200" dirty="0" smtClean="0">
                <a:ea typeface="Verdana" pitchFamily="34" charset="0"/>
                <a:cs typeface="Andalus" pitchFamily="18" charset="-78"/>
              </a:rPr>
              <a:t>You can do B to B transactions</a:t>
            </a:r>
          </a:p>
          <a:p>
            <a:pPr marL="381000" lvl="1" indent="-4572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anose="05000000000000000000" pitchFamily="2" charset="2"/>
              <a:buChar char="q"/>
              <a:defRPr/>
            </a:pPr>
            <a:r>
              <a:rPr lang="en-US" sz="3200" dirty="0" smtClean="0">
                <a:ea typeface="Verdana" pitchFamily="34" charset="0"/>
                <a:cs typeface="Andalus" pitchFamily="18" charset="-78"/>
              </a:rPr>
              <a:t>Other registered dealers will not have to pay tax in reverse charge</a:t>
            </a:r>
          </a:p>
          <a:p>
            <a:pPr marL="0" lvl="1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defRPr/>
            </a:pPr>
            <a:r>
              <a:rPr lang="en-US" sz="3200" dirty="0" smtClean="0">
                <a:ea typeface="Verdana" pitchFamily="34" charset="0"/>
                <a:cs typeface="Andalus" pitchFamily="18" charset="-78"/>
              </a:rPr>
              <a:t>Cons</a:t>
            </a:r>
          </a:p>
          <a:p>
            <a:pPr marL="381000" lvl="1" indent="-4572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anose="05000000000000000000" pitchFamily="2" charset="2"/>
              <a:buChar char="q"/>
              <a:defRPr/>
            </a:pPr>
            <a:r>
              <a:rPr lang="en-US" sz="3200" dirty="0" smtClean="0">
                <a:ea typeface="Verdana" pitchFamily="34" charset="0"/>
                <a:cs typeface="Andalus" pitchFamily="18" charset="-78"/>
              </a:rPr>
              <a:t>Once registered, you have to pay taxes on all supplies, even if turnover is less than 20 lakhs</a:t>
            </a:r>
          </a:p>
          <a:p>
            <a:pPr marL="381000" lvl="1" indent="-4572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anose="05000000000000000000" pitchFamily="2" charset="2"/>
              <a:buChar char="q"/>
              <a:defRPr/>
            </a:pPr>
            <a:r>
              <a:rPr lang="en-US" sz="3200" dirty="0" smtClean="0">
                <a:ea typeface="Verdana" pitchFamily="34" charset="0"/>
                <a:cs typeface="Andalus" pitchFamily="18" charset="-78"/>
              </a:rPr>
              <a:t>Even if no transactions in any month, return will have to be filed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A129-2810-4121-97A1-215370DB2F8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537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Content Placeholder 2"/>
          <p:cNvSpPr txBox="1">
            <a:spLocks/>
          </p:cNvSpPr>
          <p:nvPr/>
        </p:nvSpPr>
        <p:spPr>
          <a:xfrm>
            <a:off x="152400" y="1295400"/>
            <a:ext cx="8610600" cy="518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dirty="0" smtClean="0"/>
          </a:p>
        </p:txBody>
      </p:sp>
      <p:pic>
        <p:nvPicPr>
          <p:cNvPr id="5" name="Picture 4" descr="GSTN_2-50.jpg"/>
          <p:cNvPicPr>
            <a:picLocks noChangeAspect="1"/>
          </p:cNvPicPr>
          <p:nvPr/>
        </p:nvPicPr>
        <p:blipFill>
          <a:blip r:embed="rId3"/>
          <a:srcRect l="19166" t="96667" r="19166"/>
          <a:stretch>
            <a:fillRect/>
          </a:stretch>
        </p:blipFill>
        <p:spPr>
          <a:xfrm>
            <a:off x="1752600" y="6629400"/>
            <a:ext cx="5638800" cy="228600"/>
          </a:xfrm>
          <a:prstGeom prst="rect">
            <a:avLst/>
          </a:prstGeom>
        </p:spPr>
      </p:pic>
      <p:sp>
        <p:nvSpPr>
          <p:cNvPr id="6" name="Text Placeholder 3"/>
          <p:cNvSpPr txBox="1">
            <a:spLocks/>
          </p:cNvSpPr>
          <p:nvPr/>
        </p:nvSpPr>
        <p:spPr>
          <a:xfrm>
            <a:off x="277080" y="906365"/>
            <a:ext cx="8485919" cy="5367826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 smtClean="0"/>
              <a:t> </a:t>
            </a:r>
          </a:p>
          <a:p>
            <a:pPr marL="0" indent="0">
              <a:buNone/>
            </a:pPr>
            <a:endParaRPr lang="en-US" sz="2400" b="1" dirty="0"/>
          </a:p>
        </p:txBody>
      </p:sp>
      <p:pic>
        <p:nvPicPr>
          <p:cNvPr id="8" name="Picture 7" descr="GSTN final_Identity-0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126361" y="-90988"/>
            <a:ext cx="1042987" cy="714374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0" y="-28845"/>
            <a:ext cx="8050306" cy="70153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>
              <a:spcBef>
                <a:spcPct val="0"/>
              </a:spcBef>
              <a:buNone/>
              <a:defRPr sz="36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GST Portal (www.gst.gov.in)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77080" y="1047838"/>
            <a:ext cx="8229600" cy="5226353"/>
          </a:xfrm>
        </p:spPr>
        <p:txBody>
          <a:bodyPr>
            <a:noAutofit/>
          </a:bodyPr>
          <a:lstStyle/>
          <a:p>
            <a:r>
              <a:rPr lang="en-IN" sz="3200" dirty="0" smtClean="0"/>
              <a:t>Common portal for </a:t>
            </a:r>
          </a:p>
          <a:p>
            <a:pPr lvl="1"/>
            <a:r>
              <a:rPr lang="en-IN" sz="2800" dirty="0" smtClean="0"/>
              <a:t>Registration</a:t>
            </a:r>
          </a:p>
          <a:p>
            <a:pPr lvl="1"/>
            <a:r>
              <a:rPr lang="en-IN" sz="2800" dirty="0" smtClean="0"/>
              <a:t>Payment</a:t>
            </a:r>
          </a:p>
          <a:p>
            <a:pPr lvl="1"/>
            <a:r>
              <a:rPr lang="en-IN" sz="2800" dirty="0" smtClean="0"/>
              <a:t>Return filing</a:t>
            </a:r>
          </a:p>
          <a:p>
            <a:pPr lvl="1"/>
            <a:r>
              <a:rPr lang="en-IN" sz="2800" dirty="0" smtClean="0"/>
              <a:t>IGST Settlement data processing</a:t>
            </a:r>
          </a:p>
        </p:txBody>
      </p:sp>
    </p:spTree>
    <p:extLst>
      <p:ext uri="{BB962C8B-B14F-4D97-AF65-F5344CB8AC3E}">
        <p14:creationId xmlns:p14="http://schemas.microsoft.com/office/powerpoint/2010/main" val="472651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Content Placeholder 2"/>
          <p:cNvSpPr txBox="1">
            <a:spLocks/>
          </p:cNvSpPr>
          <p:nvPr/>
        </p:nvSpPr>
        <p:spPr>
          <a:xfrm>
            <a:off x="152400" y="1295400"/>
            <a:ext cx="8610600" cy="518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dirty="0" smtClean="0"/>
          </a:p>
        </p:txBody>
      </p:sp>
      <p:pic>
        <p:nvPicPr>
          <p:cNvPr id="5" name="Picture 4" descr="GSTN_2-50.jpg"/>
          <p:cNvPicPr>
            <a:picLocks noChangeAspect="1"/>
          </p:cNvPicPr>
          <p:nvPr/>
        </p:nvPicPr>
        <p:blipFill>
          <a:blip r:embed="rId3"/>
          <a:srcRect l="19166" t="96667" r="19166"/>
          <a:stretch>
            <a:fillRect/>
          </a:stretch>
        </p:blipFill>
        <p:spPr>
          <a:xfrm>
            <a:off x="1752600" y="6629400"/>
            <a:ext cx="5638800" cy="228600"/>
          </a:xfrm>
          <a:prstGeom prst="rect">
            <a:avLst/>
          </a:prstGeom>
        </p:spPr>
      </p:pic>
      <p:sp>
        <p:nvSpPr>
          <p:cNvPr id="6" name="Text Placeholder 3"/>
          <p:cNvSpPr txBox="1">
            <a:spLocks/>
          </p:cNvSpPr>
          <p:nvPr/>
        </p:nvSpPr>
        <p:spPr>
          <a:xfrm>
            <a:off x="277080" y="906365"/>
            <a:ext cx="8485919" cy="5367826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 smtClean="0"/>
              <a:t> </a:t>
            </a:r>
          </a:p>
          <a:p>
            <a:pPr marL="0" indent="0">
              <a:buNone/>
            </a:pPr>
            <a:endParaRPr lang="en-US" sz="2400" b="1" dirty="0"/>
          </a:p>
        </p:txBody>
      </p:sp>
      <p:pic>
        <p:nvPicPr>
          <p:cNvPr id="8" name="Picture 7" descr="GSTN final_Identity-0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126361" y="-90988"/>
            <a:ext cx="1042987" cy="714374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0" y="-28845"/>
            <a:ext cx="8050306" cy="70153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>
              <a:spcBef>
                <a:spcPct val="0"/>
              </a:spcBef>
              <a:buNone/>
              <a:defRPr sz="36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Enrollment/Migration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77080" y="1047838"/>
            <a:ext cx="8229600" cy="5226353"/>
          </a:xfrm>
        </p:spPr>
        <p:txBody>
          <a:bodyPr>
            <a:noAutofit/>
          </a:bodyPr>
          <a:lstStyle/>
          <a:p>
            <a:r>
              <a:rPr lang="en-IN" sz="2800" dirty="0" smtClean="0"/>
              <a:t>Enrolment</a:t>
            </a:r>
            <a:r>
              <a:rPr lang="en-IN" sz="2800" dirty="0"/>
              <a:t>: of taxpayers registered under VAT, Service Tax, Central Excise and other taxes subsumed under GST</a:t>
            </a:r>
            <a:r>
              <a:rPr lang="en-IN" sz="2800" dirty="0" smtClean="0"/>
              <a:t>.</a:t>
            </a:r>
          </a:p>
          <a:p>
            <a:pPr marL="0" indent="0">
              <a:buNone/>
            </a:pPr>
            <a:endParaRPr lang="en-IN" sz="2800" dirty="0"/>
          </a:p>
          <a:p>
            <a:r>
              <a:rPr lang="en-IN" sz="2800" dirty="0" smtClean="0"/>
              <a:t>Work </a:t>
            </a:r>
            <a:r>
              <a:rPr lang="en-IN" sz="2800" dirty="0"/>
              <a:t>started on </a:t>
            </a:r>
            <a:r>
              <a:rPr lang="en-IN" sz="2800" dirty="0" smtClean="0"/>
              <a:t>8</a:t>
            </a:r>
            <a:r>
              <a:rPr lang="en-IN" sz="2800" baseline="30000" dirty="0" smtClean="0"/>
              <a:t>th</a:t>
            </a:r>
            <a:r>
              <a:rPr lang="en-IN" sz="2800" dirty="0" smtClean="0"/>
              <a:t> Nov </a:t>
            </a:r>
            <a:r>
              <a:rPr lang="en-IN" sz="2800" dirty="0"/>
              <a:t>2016 to migrate such taxpayers by generating </a:t>
            </a:r>
            <a:r>
              <a:rPr lang="en-IN" sz="2800" dirty="0" err="1" smtClean="0"/>
              <a:t>Prov</a:t>
            </a:r>
            <a:r>
              <a:rPr lang="en-IN" sz="2800" dirty="0" smtClean="0"/>
              <a:t> </a:t>
            </a:r>
            <a:r>
              <a:rPr lang="en-IN" sz="2800" dirty="0"/>
              <a:t>ID (PID</a:t>
            </a:r>
            <a:r>
              <a:rPr lang="en-IN" sz="2800" dirty="0" smtClean="0"/>
              <a:t>)</a:t>
            </a:r>
          </a:p>
          <a:p>
            <a:pPr marL="0" indent="0">
              <a:buNone/>
            </a:pPr>
            <a:endParaRPr lang="en-IN" sz="2800" dirty="0"/>
          </a:p>
          <a:p>
            <a:r>
              <a:rPr lang="en-IN" sz="2800" dirty="0" smtClean="0"/>
              <a:t>One </a:t>
            </a:r>
            <a:r>
              <a:rPr lang="en-IN" sz="2800" dirty="0" err="1"/>
              <a:t>Prov</a:t>
            </a:r>
            <a:r>
              <a:rPr lang="en-IN" sz="2800" dirty="0"/>
              <a:t> ID is generated for a PAN in a State</a:t>
            </a:r>
          </a:p>
          <a:p>
            <a:pPr marL="0" indent="0">
              <a:buNone/>
            </a:pP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2536168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2413</TotalTime>
  <Words>1015</Words>
  <Application>Microsoft Office PowerPoint</Application>
  <PresentationFormat>On-screen Show (4:3)</PresentationFormat>
  <Paragraphs>173</Paragraphs>
  <Slides>17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Andalus</vt:lpstr>
      <vt:lpstr>Arial</vt:lpstr>
      <vt:lpstr>Calibri</vt:lpstr>
      <vt:lpstr>Calibri Light</vt:lpstr>
      <vt:lpstr>Kedage</vt:lpstr>
      <vt:lpstr>Verdana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Siddharth</dc:creator>
  <cp:lastModifiedBy>hp</cp:lastModifiedBy>
  <cp:revision>267</cp:revision>
  <cp:lastPrinted>2017-07-06T10:13:21Z</cp:lastPrinted>
  <dcterms:created xsi:type="dcterms:W3CDTF">2017-03-23T13:44:49Z</dcterms:created>
  <dcterms:modified xsi:type="dcterms:W3CDTF">2017-07-06T10:39:47Z</dcterms:modified>
</cp:coreProperties>
</file>