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2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3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2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3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0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59ED-2A45-400E-8813-AC5A3C5AC26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A6EE-E555-4612-B3A6-C7E06DF4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4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8321" y="2386457"/>
            <a:ext cx="41449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Interim report to </a:t>
            </a:r>
          </a:p>
          <a:p>
            <a:r>
              <a:rPr lang="en-US" sz="3200" dirty="0">
                <a:solidFill>
                  <a:srgbClr val="00B0F0"/>
                </a:solidFill>
              </a:rPr>
              <a:t>Shri Narendra Modi </a:t>
            </a:r>
          </a:p>
          <a:p>
            <a:r>
              <a:rPr lang="en-US" sz="1600" dirty="0"/>
              <a:t>Honorable Prime Minister, Government of India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5399" y="4217552"/>
            <a:ext cx="40039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Shri Nara </a:t>
            </a:r>
            <a:r>
              <a:rPr lang="en-US" sz="2400" dirty="0" err="1">
                <a:solidFill>
                  <a:srgbClr val="00B0F0"/>
                </a:solidFill>
              </a:rPr>
              <a:t>Chandrababu</a:t>
            </a:r>
            <a:r>
              <a:rPr lang="en-US" sz="2400" dirty="0">
                <a:solidFill>
                  <a:srgbClr val="00B0F0"/>
                </a:solidFill>
              </a:rPr>
              <a:t> Naidu</a:t>
            </a:r>
          </a:p>
          <a:p>
            <a:r>
              <a:rPr lang="en-US" sz="1200" dirty="0"/>
              <a:t>Chief Minister, Government of Andhra Pradesh</a:t>
            </a:r>
          </a:p>
          <a:p>
            <a:r>
              <a:rPr lang="en-US" sz="1200" dirty="0" err="1"/>
              <a:t>Convenor</a:t>
            </a:r>
            <a:r>
              <a:rPr lang="en-US" sz="1200" dirty="0"/>
              <a:t> - Committee of Chief Ministers on Digital Payments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7497" y="5398526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30578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8574" y="2672834"/>
            <a:ext cx="2104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Thank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787497" y="5398526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424716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519976"/>
            <a:ext cx="189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Digital </a:t>
            </a:r>
          </a:p>
          <a:p>
            <a:r>
              <a:rPr lang="en-US" sz="2800" dirty="0"/>
              <a:t>payment - </a:t>
            </a:r>
          </a:p>
          <a:p>
            <a:r>
              <a:rPr lang="en-US" sz="2800" dirty="0"/>
              <a:t>Less cash </a:t>
            </a:r>
          </a:p>
          <a:p>
            <a:r>
              <a:rPr lang="en-US" sz="2800" dirty="0"/>
              <a:t>Economy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2855834"/>
            <a:ext cx="2203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Deliberations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95427" y="1519351"/>
            <a:ext cx="18442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Suggest measures to enable all sections of the population to migrate to the digital payments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13297" y="1519351"/>
            <a:ext cx="1609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Recommend measures to leapfrog into the advanced digital payment systems of global standards.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41064" y="3851071"/>
            <a:ext cx="12618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Committee constituted on 30th November 2016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57216" y="4459869"/>
            <a:ext cx="102412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4 meetings and Video Conferencing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7336" y="3851071"/>
            <a:ext cx="14264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Meetings &amp; Video Conferences with Banks, NPCI, UIDAI, Fintech Companies and Telecom Providers.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15784" y="4459869"/>
            <a:ext cx="1024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Perusal of Recommendations of various committees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7497" y="5398526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178547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519976"/>
            <a:ext cx="255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Where are we?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2453378"/>
            <a:ext cx="680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Country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1" y="3038594"/>
            <a:ext cx="1709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Non-cash payments  transactions by non-banks per capita per annum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1" y="4108442"/>
            <a:ext cx="1709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No. of	pay points per</a:t>
            </a:r>
          </a:p>
          <a:p>
            <a:r>
              <a:rPr lang="en-US" sz="1200" dirty="0"/>
              <a:t>million people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5768" y="2480810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India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2736" y="2480810"/>
            <a:ext cx="535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China</a:t>
            </a:r>
          </a:p>
        </p:txBody>
      </p:sp>
      <p:sp>
        <p:nvSpPr>
          <p:cNvPr id="9" name="Rectangle 8"/>
          <p:cNvSpPr/>
          <p:nvPr/>
        </p:nvSpPr>
        <p:spPr>
          <a:xfrm>
            <a:off x="4407408" y="2480810"/>
            <a:ext cx="639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Mexico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46942" y="2480810"/>
            <a:ext cx="946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South Africa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3366" y="2480810"/>
            <a:ext cx="522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Brazil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79151" y="2480810"/>
            <a:ext cx="522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UK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53566" y="2480810"/>
            <a:ext cx="832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Singapore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91110" y="313917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11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99718" y="313917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6295" y="313917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32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49269" y="313917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70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53366" y="3139178"/>
            <a:ext cx="522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142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79151" y="3139178"/>
            <a:ext cx="522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355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52982" y="3139178"/>
            <a:ext cx="832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728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29903" y="4218170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1,080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1805" y="4218170"/>
            <a:ext cx="615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16,602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58512" y="4218170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7,189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78918" y="4218170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7,267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80214" y="4218170"/>
            <a:ext cx="674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25,241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15142" y="4218170"/>
            <a:ext cx="673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30,078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80414" y="4218170"/>
            <a:ext cx="832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31,096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7497" y="5398526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365876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080" y="519976"/>
            <a:ext cx="378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Digital Payment Modes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1913" y="2389370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AEPS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3520" y="2389370"/>
            <a:ext cx="1467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Mobile phone based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871061" y="2389370"/>
            <a:ext cx="667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Swiping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272" y="2782562"/>
            <a:ext cx="18074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Smart phone, biometric device (only for merchant) &amp; </a:t>
            </a:r>
            <a:r>
              <a:rPr lang="en-US" sz="1000" b="1" dirty="0" err="1"/>
              <a:t>Aadhaar</a:t>
            </a:r>
            <a:r>
              <a:rPr lang="en-US" sz="1000" b="1" dirty="0"/>
              <a:t> linked bank Account.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3273" y="3514082"/>
            <a:ext cx="174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/>
              <a:t>Aadhaar</a:t>
            </a:r>
            <a:r>
              <a:rPr lang="en-US" sz="1000" b="1" dirty="0"/>
              <a:t> enabled </a:t>
            </a:r>
            <a:r>
              <a:rPr lang="en-US" sz="1000" b="1" dirty="0" err="1"/>
              <a:t>MicroATMs</a:t>
            </a:r>
            <a:r>
              <a:rPr lang="en-US" sz="1000" b="1" dirty="0"/>
              <a:t> across all banks business correspondent (BC) agent points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273" y="4373618"/>
            <a:ext cx="174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Seeding of bank accounts with </a:t>
            </a:r>
            <a:r>
              <a:rPr lang="en-US" sz="1000" b="1" dirty="0" err="1"/>
              <a:t>Aadhaar</a:t>
            </a:r>
            <a:r>
              <a:rPr lang="en-US" sz="1000" b="1" dirty="0"/>
              <a:t> bank wise - Public &amp; Private banks.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4176" y="2782562"/>
            <a:ext cx="1901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Feature phone: Simplifying USSD using </a:t>
            </a:r>
            <a:r>
              <a:rPr lang="en-US" sz="1000" b="1" dirty="0" err="1"/>
              <a:t>Aadhaar</a:t>
            </a:r>
            <a:r>
              <a:rPr lang="en-US" sz="1000" b="1" dirty="0"/>
              <a:t> number. NPCI to complete by month end.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49041" y="3568946"/>
            <a:ext cx="174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Smart Phone: UPI - Common interoperable QR Code. NPCI to complete by month end.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63640" y="2782562"/>
            <a:ext cx="18836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/>
              <a:t>Rupay</a:t>
            </a:r>
            <a:r>
              <a:rPr lang="en-US" sz="1000" b="1" dirty="0"/>
              <a:t>, VISA, Master Card – Requirements – </a:t>
            </a:r>
            <a:r>
              <a:rPr lang="en-US" sz="1000" b="1" dirty="0" err="1"/>
              <a:t>ePoS</a:t>
            </a:r>
            <a:r>
              <a:rPr lang="en-US" sz="1000" b="1" dirty="0"/>
              <a:t>, </a:t>
            </a:r>
            <a:r>
              <a:rPr lang="en-US" sz="1000" b="1" dirty="0" err="1"/>
              <a:t>mPoS</a:t>
            </a:r>
            <a:r>
              <a:rPr lang="en-US" sz="1000" b="1" dirty="0"/>
              <a:t>, </a:t>
            </a:r>
            <a:r>
              <a:rPr lang="en-US" sz="1000" b="1" dirty="0" err="1"/>
              <a:t>microATM</a:t>
            </a:r>
            <a:r>
              <a:rPr lang="en-US" sz="1000" b="1" dirty="0"/>
              <a:t> and ATM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7497" y="5398526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60493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519976"/>
            <a:ext cx="378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Constraints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9617" y="2425946"/>
            <a:ext cx="13441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Attitudinal </a:t>
            </a:r>
          </a:p>
          <a:p>
            <a:pPr algn="ctr"/>
            <a:r>
              <a:rPr lang="en-US" sz="1000" b="1" dirty="0"/>
              <a:t>Change </a:t>
            </a:r>
          </a:p>
          <a:p>
            <a:pPr algn="ctr"/>
            <a:r>
              <a:rPr lang="en-US" sz="1000" b="1" dirty="0"/>
              <a:t>and Training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2385" y="2425946"/>
            <a:ext cx="13441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Hardware including </a:t>
            </a:r>
          </a:p>
          <a:p>
            <a:pPr algn="ctr"/>
            <a:r>
              <a:rPr lang="en-US" sz="1000" b="1" dirty="0"/>
              <a:t>acceptance </a:t>
            </a:r>
          </a:p>
          <a:p>
            <a:pPr algn="ctr"/>
            <a:r>
              <a:rPr lang="en-US" sz="1000" b="1" dirty="0"/>
              <a:t>infrastructure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0873" y="2425946"/>
            <a:ext cx="13441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Connectivity </a:t>
            </a:r>
          </a:p>
          <a:p>
            <a:pPr algn="ctr"/>
            <a:r>
              <a:rPr lang="en-US" sz="1000" b="1" dirty="0"/>
              <a:t>and Data </a:t>
            </a:r>
          </a:p>
          <a:p>
            <a:pPr algn="ctr"/>
            <a:r>
              <a:rPr lang="en-US" sz="1000" b="1" dirty="0"/>
              <a:t>infrastructure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0217" y="2425946"/>
            <a:ext cx="1344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Fintech and</a:t>
            </a:r>
          </a:p>
          <a:p>
            <a:pPr algn="ctr"/>
            <a:r>
              <a:rPr lang="en-US" sz="1000" b="1" dirty="0"/>
              <a:t> Cyber Security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8569" y="4070473"/>
            <a:ext cx="1344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Digital transactions </a:t>
            </a:r>
          </a:p>
          <a:p>
            <a:pPr algn="ctr"/>
            <a:r>
              <a:rPr lang="en-US" sz="1000" b="1" dirty="0"/>
              <a:t>costlier than cash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1337" y="4070473"/>
            <a:ext cx="1344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Appropriate digital</a:t>
            </a:r>
          </a:p>
          <a:p>
            <a:pPr algn="ctr"/>
            <a:r>
              <a:rPr lang="en-US" sz="1000" b="1" dirty="0"/>
              <a:t>payment mode for</a:t>
            </a:r>
          </a:p>
          <a:p>
            <a:pPr algn="ctr"/>
            <a:r>
              <a:rPr lang="en-US" sz="1000" b="1" dirty="0"/>
              <a:t>high transaction value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49825" y="4070473"/>
            <a:ext cx="1344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Lack of </a:t>
            </a:r>
          </a:p>
          <a:p>
            <a:pPr algn="ctr"/>
            <a:r>
              <a:rPr lang="en-US" sz="1000" b="1" dirty="0"/>
              <a:t>interoperability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7497" y="5398526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326813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298031"/>
            <a:ext cx="3785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Efforts needed for </a:t>
            </a:r>
          </a:p>
          <a:p>
            <a:r>
              <a:rPr lang="en-US" sz="2800" dirty="0"/>
              <a:t>proposed actions </a:t>
            </a:r>
          </a:p>
          <a:p>
            <a:r>
              <a:rPr lang="en-US" sz="2800" dirty="0"/>
              <a:t>from key stakeholders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2094" y="1674148"/>
            <a:ext cx="23341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Government</a:t>
            </a:r>
          </a:p>
          <a:p>
            <a:pPr algn="ctr"/>
            <a:r>
              <a:rPr lang="en-US" sz="900" dirty="0"/>
              <a:t>leading the way, giving overall direction,</a:t>
            </a:r>
          </a:p>
          <a:p>
            <a:pPr algn="ctr"/>
            <a:r>
              <a:rPr lang="en-US" sz="900" dirty="0"/>
              <a:t>policy decisions &amp; execution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0230" y="3231133"/>
            <a:ext cx="23341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Financial Entities</a:t>
            </a:r>
          </a:p>
          <a:p>
            <a:pPr algn="ctr"/>
            <a:r>
              <a:rPr lang="en-US" sz="900" dirty="0"/>
              <a:t>NPCI, RBI, Banks, </a:t>
            </a:r>
          </a:p>
          <a:p>
            <a:pPr algn="ctr"/>
            <a:r>
              <a:rPr lang="en-US" sz="900" dirty="0"/>
              <a:t>Payment gateway providers,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6583" y="3231133"/>
            <a:ext cx="23341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Telecommunication Entities</a:t>
            </a:r>
          </a:p>
          <a:p>
            <a:pPr algn="ctr"/>
            <a:r>
              <a:rPr lang="en-US" sz="900" dirty="0"/>
              <a:t>TRAI, Telecom Players, </a:t>
            </a:r>
          </a:p>
          <a:p>
            <a:pPr algn="ctr"/>
            <a:r>
              <a:rPr lang="en-US" sz="900" dirty="0"/>
              <a:t>Smartphone Players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6382512" y="3184966"/>
            <a:ext cx="197056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Awareness Partners</a:t>
            </a:r>
          </a:p>
          <a:p>
            <a:pPr lvl="1" algn="ctr"/>
            <a:r>
              <a:rPr lang="fr-FR" sz="700" b="1" dirty="0"/>
              <a:t>Microfinance institutions, </a:t>
            </a:r>
            <a:r>
              <a:rPr lang="fr-FR" sz="700" b="1" dirty="0" err="1"/>
              <a:t>NGOs</a:t>
            </a:r>
            <a:r>
              <a:rPr lang="fr-FR" sz="700" b="1" dirty="0"/>
              <a:t>, </a:t>
            </a:r>
          </a:p>
          <a:p>
            <a:pPr lvl="1" algn="ctr"/>
            <a:r>
              <a:rPr lang="fr-FR" sz="700" b="1" dirty="0" err="1"/>
              <a:t>Fertilizer</a:t>
            </a:r>
            <a:r>
              <a:rPr lang="fr-FR" sz="700" b="1" dirty="0"/>
              <a:t> Corporations, </a:t>
            </a:r>
            <a:r>
              <a:rPr lang="fr-FR" sz="700" b="1" dirty="0" err="1"/>
              <a:t>PSUs</a:t>
            </a:r>
            <a:r>
              <a:rPr lang="fr-FR" sz="700" b="1" dirty="0"/>
              <a:t> &amp; </a:t>
            </a:r>
            <a:r>
              <a:rPr lang="fr-FR" sz="700" b="1" dirty="0" err="1"/>
              <a:t>Corporates</a:t>
            </a:r>
            <a:r>
              <a:rPr lang="fr-FR" sz="700" b="1" dirty="0"/>
              <a:t>, </a:t>
            </a:r>
            <a:r>
              <a:rPr lang="fr-FR" sz="700" b="1" dirty="0" err="1"/>
              <a:t>Panchayati</a:t>
            </a:r>
            <a:r>
              <a:rPr lang="fr-FR" sz="700" b="1" dirty="0"/>
              <a:t> Raj institutions, etc.</a:t>
            </a:r>
            <a:endParaRPr lang="en-US" sz="700" b="1" dirty="0"/>
          </a:p>
        </p:txBody>
      </p:sp>
      <p:sp>
        <p:nvSpPr>
          <p:cNvPr id="9" name="Rectangle 8"/>
          <p:cNvSpPr/>
          <p:nvPr/>
        </p:nvSpPr>
        <p:spPr>
          <a:xfrm>
            <a:off x="613446" y="3543644"/>
            <a:ext cx="736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Objectives</a:t>
            </a:r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1092666" y="4047880"/>
            <a:ext cx="23341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Strengthening Security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2666" y="4447376"/>
            <a:ext cx="23341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Expanding Infrastructure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2666" y="4802483"/>
            <a:ext cx="23341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Creating Awareness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7497" y="5398526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93302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73"/>
            <a:ext cx="9144000" cy="570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5501" y="395686"/>
            <a:ext cx="48108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Formulate Incentive Structure </a:t>
            </a:r>
          </a:p>
          <a:p>
            <a:r>
              <a:rPr lang="en-US" sz="2800" dirty="0"/>
              <a:t>&amp; Remove disincentives to </a:t>
            </a:r>
          </a:p>
          <a:p>
            <a:r>
              <a:rPr lang="en-US" sz="2800" dirty="0"/>
              <a:t>make digital payments more </a:t>
            </a:r>
          </a:p>
          <a:p>
            <a:r>
              <a:rPr lang="en-US" sz="2800" dirty="0"/>
              <a:t>attractive than cash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385" y="2280445"/>
            <a:ext cx="55707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Relief in prospective taxes for encouraging merchants to accept digital payments &amp; no retrospective taxation to Merchants doing digital transactions </a:t>
            </a:r>
            <a:br>
              <a:rPr lang="en-US" sz="1100" dirty="0"/>
            </a:br>
            <a:r>
              <a:rPr lang="en-US" sz="1100" dirty="0">
                <a:solidFill>
                  <a:srgbClr val="00B0F0"/>
                </a:solidFill>
              </a:rPr>
              <a:t>(Action: CBDT, </a:t>
            </a:r>
            <a:r>
              <a:rPr lang="en-US" sz="1100" dirty="0" err="1">
                <a:solidFill>
                  <a:srgbClr val="00B0F0"/>
                </a:solidFill>
              </a:rPr>
              <a:t>DoR</a:t>
            </a:r>
            <a:r>
              <a:rPr lang="en-US" sz="1100" dirty="0">
                <a:solidFill>
                  <a:srgbClr val="00B0F0"/>
                </a:solidFill>
              </a:rPr>
              <a:t>, </a:t>
            </a:r>
            <a:r>
              <a:rPr lang="en-US" sz="1100" dirty="0" err="1">
                <a:solidFill>
                  <a:srgbClr val="00B0F0"/>
                </a:solidFill>
              </a:rPr>
              <a:t>MoF</a:t>
            </a:r>
            <a:r>
              <a:rPr lang="en-US" sz="11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385" y="2923081"/>
            <a:ext cx="5570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Tax incentives to be extended to Micro ATMs, Biometric Sensors etc. Domestic production to be encouraged </a:t>
            </a:r>
            <a:r>
              <a:rPr lang="en-US" sz="1100" dirty="0">
                <a:solidFill>
                  <a:srgbClr val="00B0F0"/>
                </a:solidFill>
              </a:rPr>
              <a:t>(Action: </a:t>
            </a:r>
            <a:r>
              <a:rPr lang="en-US" sz="1100" dirty="0" err="1">
                <a:solidFill>
                  <a:srgbClr val="00B0F0"/>
                </a:solidFill>
              </a:rPr>
              <a:t>MoF</a:t>
            </a:r>
            <a:r>
              <a:rPr lang="en-US" sz="1100" dirty="0">
                <a:solidFill>
                  <a:srgbClr val="00B0F0"/>
                </a:solidFill>
              </a:rPr>
              <a:t>/DIPP)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385" y="3402475"/>
            <a:ext cx="5570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Tax refund for consumers using digital payment </a:t>
            </a:r>
            <a:r>
              <a:rPr lang="en-US" sz="1100" dirty="0" err="1"/>
              <a:t>upto</a:t>
            </a:r>
            <a:r>
              <a:rPr lang="en-US" sz="1100" dirty="0"/>
              <a:t> a certain proportion of annual income. </a:t>
            </a:r>
            <a:r>
              <a:rPr lang="en-US" sz="1100" dirty="0">
                <a:solidFill>
                  <a:srgbClr val="00B0F0"/>
                </a:solidFill>
              </a:rPr>
              <a:t>(Action: CBDT, </a:t>
            </a:r>
            <a:r>
              <a:rPr lang="en-US" sz="1100" dirty="0" err="1">
                <a:solidFill>
                  <a:srgbClr val="00B0F0"/>
                </a:solidFill>
              </a:rPr>
              <a:t>DoR</a:t>
            </a:r>
            <a:r>
              <a:rPr lang="en-US" sz="1100" dirty="0">
                <a:solidFill>
                  <a:srgbClr val="00B0F0"/>
                </a:solidFill>
              </a:rPr>
              <a:t>, </a:t>
            </a:r>
            <a:r>
              <a:rPr lang="en-US" sz="1100" dirty="0" err="1">
                <a:solidFill>
                  <a:srgbClr val="00B0F0"/>
                </a:solidFill>
              </a:rPr>
              <a:t>MoF</a:t>
            </a:r>
            <a:r>
              <a:rPr lang="en-US" sz="11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385" y="3881869"/>
            <a:ext cx="5570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For </a:t>
            </a:r>
            <a:r>
              <a:rPr lang="en-US" sz="1100" dirty="0" err="1"/>
              <a:t>Aadhaar</a:t>
            </a:r>
            <a:r>
              <a:rPr lang="en-US" sz="1100" dirty="0"/>
              <a:t> Pay, Biometric (FP &amp; Iris) sensors to be provided at 50% subsidy to all merchant points </a:t>
            </a:r>
            <a:r>
              <a:rPr lang="en-US" sz="1100" dirty="0">
                <a:solidFill>
                  <a:srgbClr val="00B0F0"/>
                </a:solidFill>
              </a:rPr>
              <a:t>(Action: MEITY)</a:t>
            </a:r>
          </a:p>
        </p:txBody>
      </p:sp>
      <p:sp>
        <p:nvSpPr>
          <p:cNvPr id="8" name="Rectangle 7"/>
          <p:cNvSpPr/>
          <p:nvPr/>
        </p:nvSpPr>
        <p:spPr>
          <a:xfrm>
            <a:off x="661385" y="4334630"/>
            <a:ext cx="55707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AEPS to be promoted by </a:t>
            </a:r>
            <a:r>
              <a:rPr lang="en-US" sz="1100" dirty="0" err="1"/>
              <a:t>incentivising</a:t>
            </a:r>
            <a:r>
              <a:rPr lang="en-US" sz="1100" dirty="0"/>
              <a:t> &amp; not charging MDR </a:t>
            </a:r>
            <a:r>
              <a:rPr lang="en-US" sz="1100" dirty="0">
                <a:solidFill>
                  <a:srgbClr val="00B0F0"/>
                </a:solidFill>
              </a:rPr>
              <a:t>(Action: RBI, NPCI)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7497" y="5398526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116574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2"/>
            <a:ext cx="9144000" cy="570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5501" y="395686"/>
            <a:ext cx="5112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Expand &amp; Strengthen Origination, </a:t>
            </a:r>
          </a:p>
          <a:p>
            <a:r>
              <a:rPr lang="en-US" sz="2800" dirty="0"/>
              <a:t>Acceptance, Connectivity and</a:t>
            </a:r>
          </a:p>
          <a:p>
            <a:r>
              <a:rPr lang="en-US" sz="2800" dirty="0"/>
              <a:t>Hardware Infrastructure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386" y="2133828"/>
            <a:ext cx="50025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 subsidy of up to Rs.1000 to be provided for smart phones for non-income tax assesses or small merchants </a:t>
            </a:r>
            <a:r>
              <a:rPr lang="en-US" sz="1100" dirty="0">
                <a:solidFill>
                  <a:srgbClr val="00B0F0"/>
                </a:solidFill>
              </a:rPr>
              <a:t>(Action: MEITY)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386" y="2568834"/>
            <a:ext cx="54730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All payment banks and BCs to be made interoperable through AEPS </a:t>
            </a:r>
            <a:r>
              <a:rPr lang="en-US" sz="1100" dirty="0">
                <a:solidFill>
                  <a:srgbClr val="00B0F0"/>
                </a:solidFill>
              </a:rPr>
              <a:t>(Action: DFS, RBI)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661385" y="2879552"/>
            <a:ext cx="5337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Provide infrastructure for 1,54,000 post offices by way of interoperable </a:t>
            </a:r>
            <a:r>
              <a:rPr lang="en-US" sz="1100" dirty="0" err="1"/>
              <a:t>Aadhaar</a:t>
            </a:r>
            <a:r>
              <a:rPr lang="en-US" sz="1100" dirty="0"/>
              <a:t> enabled Micro-ATMs. </a:t>
            </a:r>
            <a:r>
              <a:rPr lang="en-US" sz="1100" dirty="0">
                <a:solidFill>
                  <a:srgbClr val="00B0F0"/>
                </a:solidFill>
              </a:rPr>
              <a:t>(Action: </a:t>
            </a:r>
            <a:r>
              <a:rPr lang="en-US" sz="1100" dirty="0" err="1">
                <a:solidFill>
                  <a:srgbClr val="00B0F0"/>
                </a:solidFill>
              </a:rPr>
              <a:t>DoP</a:t>
            </a:r>
            <a:r>
              <a:rPr lang="en-US" sz="11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385" y="3358946"/>
            <a:ext cx="58725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Create fund from savings generated through cash-less transactions for </a:t>
            </a:r>
            <a:r>
              <a:rPr lang="en-US" sz="1100" dirty="0" err="1"/>
              <a:t>incentivising</a:t>
            </a:r>
            <a:r>
              <a:rPr lang="en-US" sz="1100" dirty="0"/>
              <a:t> acquiring bank acceptance infrastructure creation in semi-urban and rural areas </a:t>
            </a:r>
            <a:r>
              <a:rPr lang="en-US" sz="1100" dirty="0">
                <a:solidFill>
                  <a:srgbClr val="00B0F0"/>
                </a:solidFill>
              </a:rPr>
              <a:t>(Action: DoE, </a:t>
            </a:r>
            <a:r>
              <a:rPr lang="en-US" sz="1100" dirty="0" err="1">
                <a:solidFill>
                  <a:srgbClr val="00B0F0"/>
                </a:solidFill>
              </a:rPr>
              <a:t>MoF</a:t>
            </a:r>
            <a:r>
              <a:rPr lang="en-US" sz="11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61385" y="3856095"/>
            <a:ext cx="5579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Contactless payments to be promoted for travelling in buses &amp; suburban trains in metro cities </a:t>
            </a:r>
            <a:r>
              <a:rPr lang="en-US" sz="1100" dirty="0">
                <a:solidFill>
                  <a:srgbClr val="00B0F0"/>
                </a:solidFill>
              </a:rPr>
              <a:t>(Action: </a:t>
            </a:r>
            <a:r>
              <a:rPr lang="en-US" sz="1100" dirty="0" err="1">
                <a:solidFill>
                  <a:srgbClr val="00B0F0"/>
                </a:solidFill>
              </a:rPr>
              <a:t>MoUD</a:t>
            </a:r>
            <a:r>
              <a:rPr lang="en-US" sz="1100">
                <a:solidFill>
                  <a:srgbClr val="00B0F0"/>
                </a:solidFill>
              </a:rPr>
              <a:t>/NITI </a:t>
            </a:r>
            <a:r>
              <a:rPr lang="en-US" sz="1100" dirty="0" err="1">
                <a:solidFill>
                  <a:srgbClr val="00B0F0"/>
                </a:solidFill>
              </a:rPr>
              <a:t>Ayog</a:t>
            </a:r>
            <a:r>
              <a:rPr lang="en-US" sz="11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385" y="4326612"/>
            <a:ext cx="557961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UPI App should contain a common interoperable UPI QR Code. Banks to encourage the common QR Code at merchant location </a:t>
            </a:r>
            <a:r>
              <a:rPr lang="en-US" sz="1100" dirty="0">
                <a:solidFill>
                  <a:srgbClr val="00B0F0"/>
                </a:solidFill>
              </a:rPr>
              <a:t>(Action: NPCI)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B0F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Rural and Urban Cooperative Banks should be onboarded to Digital Transactions mode immediately </a:t>
            </a:r>
            <a:r>
              <a:rPr lang="en-US" sz="1100" dirty="0">
                <a:solidFill>
                  <a:srgbClr val="00B0F0"/>
                </a:solidFill>
              </a:rPr>
              <a:t>(Action: RBI, NABARD)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7497" y="5398526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87342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0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5500" y="395686"/>
            <a:ext cx="54766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Create Authority &amp; Formulate policy, </a:t>
            </a:r>
          </a:p>
          <a:p>
            <a:r>
              <a:rPr lang="en-US" sz="2800" dirty="0"/>
              <a:t>Regulatory changes that promote </a:t>
            </a:r>
          </a:p>
          <a:p>
            <a:r>
              <a:rPr lang="en-US" sz="2800" dirty="0"/>
              <a:t>adoption of digital payments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386" y="2080560"/>
            <a:ext cx="6005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Committee report on MDR submitted to RBI to be considered and </a:t>
            </a:r>
            <a:r>
              <a:rPr lang="en-US" sz="1100" dirty="0" err="1"/>
              <a:t>operationalised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00B0F0"/>
                </a:solidFill>
              </a:rPr>
              <a:t>(Action: RBI)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386" y="2409033"/>
            <a:ext cx="6005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Aadhaar</a:t>
            </a:r>
            <a:r>
              <a:rPr lang="en-US" sz="1100" dirty="0"/>
              <a:t> to be made primary ID for KYC. Section 57 of </a:t>
            </a:r>
            <a:r>
              <a:rPr lang="en-US" sz="1100" dirty="0" err="1"/>
              <a:t>Aadhaar</a:t>
            </a:r>
            <a:r>
              <a:rPr lang="en-US" sz="1100" dirty="0"/>
              <a:t> Act can be applied. Amendment to PMLA Rules required. </a:t>
            </a:r>
            <a:r>
              <a:rPr lang="en-US" sz="1100" dirty="0">
                <a:solidFill>
                  <a:srgbClr val="00B0F0"/>
                </a:solidFill>
              </a:rPr>
              <a:t>(Action: </a:t>
            </a:r>
            <a:r>
              <a:rPr lang="en-US" sz="1100" dirty="0" err="1">
                <a:solidFill>
                  <a:srgbClr val="00B0F0"/>
                </a:solidFill>
              </a:rPr>
              <a:t>MoF,RBI</a:t>
            </a:r>
            <a:r>
              <a:rPr lang="en-US" sz="11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386" y="2888427"/>
            <a:ext cx="6005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 curb use of cash for large transactions consider levy of banking cash transaction Tax (BCTT) </a:t>
            </a:r>
            <a:br>
              <a:rPr lang="en-US" sz="1100" dirty="0"/>
            </a:br>
            <a:r>
              <a:rPr lang="en-US" sz="1100" dirty="0"/>
              <a:t>on transactions of </a:t>
            </a:r>
            <a:r>
              <a:rPr lang="en-US" sz="1100" dirty="0" err="1"/>
              <a:t>Rs</a:t>
            </a:r>
            <a:r>
              <a:rPr lang="en-US" sz="1100" dirty="0"/>
              <a:t>. 50,000 &amp; above </a:t>
            </a:r>
            <a:r>
              <a:rPr lang="en-US" sz="1100" dirty="0">
                <a:solidFill>
                  <a:srgbClr val="00B0F0"/>
                </a:solidFill>
              </a:rPr>
              <a:t>(Action: </a:t>
            </a:r>
            <a:r>
              <a:rPr lang="en-US" sz="1100" dirty="0" err="1">
                <a:solidFill>
                  <a:srgbClr val="00B0F0"/>
                </a:solidFill>
              </a:rPr>
              <a:t>MoF</a:t>
            </a:r>
            <a:r>
              <a:rPr lang="en-US" sz="11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61386" y="3376699"/>
            <a:ext cx="6005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Consider cap on maximum allowable limit of cash in all types of large ticket size transactions </a:t>
            </a:r>
            <a:r>
              <a:rPr lang="en-US" sz="1100" dirty="0">
                <a:solidFill>
                  <a:srgbClr val="00B0F0"/>
                </a:solidFill>
              </a:rPr>
              <a:t>(Action: </a:t>
            </a:r>
            <a:r>
              <a:rPr lang="en-US" sz="1100" dirty="0" err="1">
                <a:solidFill>
                  <a:srgbClr val="00B0F0"/>
                </a:solidFill>
              </a:rPr>
              <a:t>MoF</a:t>
            </a:r>
            <a:r>
              <a:rPr lang="en-US" sz="1100" dirty="0">
                <a:solidFill>
                  <a:srgbClr val="00B0F0"/>
                </a:solidFill>
              </a:rPr>
              <a:t>, RBI)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386" y="3856093"/>
            <a:ext cx="6005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All government sections like insurance, educational institutes, </a:t>
            </a:r>
            <a:r>
              <a:rPr lang="en-US" sz="1100" dirty="0" err="1"/>
              <a:t>fertilisers</a:t>
            </a:r>
            <a:r>
              <a:rPr lang="en-US" sz="1100" dirty="0"/>
              <a:t>, PDS, Petroleum </a:t>
            </a:r>
            <a:r>
              <a:rPr lang="en-US" sz="1100" dirty="0" err="1"/>
              <a:t>etc</a:t>
            </a:r>
            <a:r>
              <a:rPr lang="en-US" sz="1100" dirty="0"/>
              <a:t> to switch to digital payments </a:t>
            </a:r>
            <a:r>
              <a:rPr lang="en-US" sz="1100" dirty="0">
                <a:solidFill>
                  <a:srgbClr val="00B0F0"/>
                </a:solidFill>
              </a:rPr>
              <a:t>(Action: All Departments)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661386" y="4308855"/>
            <a:ext cx="6005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Lower / Zero MDR for all digital payments to Government entities </a:t>
            </a:r>
            <a:r>
              <a:rPr lang="en-US" sz="1100" dirty="0">
                <a:solidFill>
                  <a:srgbClr val="00B0F0"/>
                </a:solidFill>
              </a:rPr>
              <a:t>(Action</a:t>
            </a:r>
            <a:r>
              <a:rPr lang="en-US" sz="1100">
                <a:solidFill>
                  <a:srgbClr val="00B0F0"/>
                </a:solidFill>
              </a:rPr>
              <a:t>: RBI, NPCI)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787497" y="5398526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11391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811</Words>
  <Application>Microsoft Office PowerPoint</Application>
  <PresentationFormat>On-screen Show (16:10)</PresentationFormat>
  <Paragraphs>131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PC-10009</dc:creator>
  <cp:lastModifiedBy>Hari Krishna Prasad Vemuru</cp:lastModifiedBy>
  <cp:revision>11</cp:revision>
  <dcterms:created xsi:type="dcterms:W3CDTF">2017-01-24T09:44:23Z</dcterms:created>
  <dcterms:modified xsi:type="dcterms:W3CDTF">2017-01-24T11:41:15Z</dcterms:modified>
</cp:coreProperties>
</file>